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6858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5E200-6235-BEB2-407E-DC23FF2710D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77A5C68-7343-66A2-B13B-090D8D8226A8}"/>
              </a:ext>
            </a:extLst>
          </p:cNvPr>
          <p:cNvSpPr>
            <a:spLocks noGrp="1"/>
          </p:cNvSpPr>
          <p:nvPr>
            <p:ph type="dt" sz="half" idx="10"/>
          </p:nvPr>
        </p:nvSpPr>
        <p:spPr/>
        <p:txBody>
          <a:bodyPr/>
          <a:lstStyle/>
          <a:p>
            <a:fld id="{92239227-927A-4B18-8826-29C57F8B73DA}" type="datetimeFigureOut">
              <a:rPr lang="en-GB" smtClean="0"/>
              <a:t>19/09/2025</a:t>
            </a:fld>
            <a:endParaRPr lang="en-GB"/>
          </a:p>
        </p:txBody>
      </p:sp>
      <p:sp>
        <p:nvSpPr>
          <p:cNvPr id="4" name="Footer Placeholder 3">
            <a:extLst>
              <a:ext uri="{FF2B5EF4-FFF2-40B4-BE49-F238E27FC236}">
                <a16:creationId xmlns:a16="http://schemas.microsoft.com/office/drawing/2014/main" id="{591523A5-430D-5B8E-484E-69D33142D00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94A2701-DD71-F9A6-524E-CB2BD24AC474}"/>
              </a:ext>
            </a:extLst>
          </p:cNvPr>
          <p:cNvSpPr>
            <a:spLocks noGrp="1"/>
          </p:cNvSpPr>
          <p:nvPr>
            <p:ph type="sldNum" sz="quarter" idx="12"/>
          </p:nvPr>
        </p:nvSpPr>
        <p:spPr/>
        <p:txBody>
          <a:bodyPr/>
          <a:lstStyle/>
          <a:p>
            <a:fld id="{95198B80-AA58-47AB-8286-BF555F2629F2}" type="slidenum">
              <a:rPr lang="en-GB" smtClean="0"/>
              <a:t>‹#›</a:t>
            </a:fld>
            <a:endParaRPr lang="en-GB"/>
          </a:p>
        </p:txBody>
      </p:sp>
    </p:spTree>
    <p:extLst>
      <p:ext uri="{BB962C8B-B14F-4D97-AF65-F5344CB8AC3E}">
        <p14:creationId xmlns:p14="http://schemas.microsoft.com/office/powerpoint/2010/main" val="76323704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24A457-A1E5-C721-2BEA-19455C311436}"/>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13790E7-FB90-A2C1-7A44-01E0025A1B5D}"/>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4A11D0D-B48E-94BD-F7FB-4A8B611940DD}"/>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82000"/>
                  </a:schemeClr>
                </a:solidFill>
              </a:defRPr>
            </a:lvl1pPr>
          </a:lstStyle>
          <a:p>
            <a:fld id="{92239227-927A-4B18-8826-29C57F8B73DA}" type="datetimeFigureOut">
              <a:rPr lang="en-GB" smtClean="0"/>
              <a:t>19/09/2025</a:t>
            </a:fld>
            <a:endParaRPr lang="en-GB"/>
          </a:p>
        </p:txBody>
      </p:sp>
      <p:sp>
        <p:nvSpPr>
          <p:cNvPr id="5" name="Footer Placeholder 4">
            <a:extLst>
              <a:ext uri="{FF2B5EF4-FFF2-40B4-BE49-F238E27FC236}">
                <a16:creationId xmlns:a16="http://schemas.microsoft.com/office/drawing/2014/main" id="{957AE79A-8790-B919-861D-C03C498D605A}"/>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E948F92-6716-11B7-22AC-9671C0108F74}"/>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82000"/>
                  </a:schemeClr>
                </a:solidFill>
              </a:defRPr>
            </a:lvl1pPr>
          </a:lstStyle>
          <a:p>
            <a:fld id="{95198B80-AA58-47AB-8286-BF555F2629F2}" type="slidenum">
              <a:rPr lang="en-GB" smtClean="0"/>
              <a:t>‹#›</a:t>
            </a:fld>
            <a:endParaRPr lang="en-GB"/>
          </a:p>
        </p:txBody>
      </p:sp>
    </p:spTree>
    <p:extLst>
      <p:ext uri="{BB962C8B-B14F-4D97-AF65-F5344CB8AC3E}">
        <p14:creationId xmlns:p14="http://schemas.microsoft.com/office/powerpoint/2010/main" val="2797195065"/>
      </p:ext>
    </p:extLst>
  </p:cSld>
  <p:clrMap bg1="lt1" tx1="dk1" bg2="lt2" tx2="dk2" accent1="accent1" accent2="accent2" accent3="accent3" accent4="accent4" accent5="accent5" accent6="accent6" hlink="hlink" folHlink="folHlink"/>
  <p:sldLayoutIdLst>
    <p:sldLayoutId id="2147483654"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www.aberdaretownciwprimary.com" TargetMode="External"/><Relationship Id="rId2" Type="http://schemas.openxmlformats.org/officeDocument/2006/relationships/hyperlink" Target="mailto:charlesr38@hwbcymru.net" TargetMode="Externa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E1B5CE6-D0E6-BED9-88B3-9902FABA1475}"/>
              </a:ext>
            </a:extLst>
          </p:cNvPr>
          <p:cNvSpPr>
            <a:spLocks noGrp="1"/>
          </p:cNvSpPr>
          <p:nvPr>
            <p:ph type="title"/>
          </p:nvPr>
        </p:nvSpPr>
        <p:spPr/>
        <p:txBody>
          <a:bodyPr/>
          <a:lstStyle/>
          <a:p>
            <a:pPr lvl="0"/>
            <a:r>
              <a:rPr lang="en-US" sz="4600" b="1">
                <a:solidFill>
                  <a:srgbClr val="002060"/>
                </a:solidFill>
                <a:latin typeface="Tempus Sans ITC"/>
              </a:rPr>
              <a:t>Croeso i Owls</a:t>
            </a:r>
            <a:br>
              <a:rPr lang="en-US" sz="4600" b="1">
                <a:latin typeface="Tempus Sans ITC" pitchFamily="82"/>
              </a:rPr>
            </a:br>
            <a:br>
              <a:rPr lang="en-US" sz="4600" b="1">
                <a:latin typeface="Tempus Sans ITC" pitchFamily="82"/>
              </a:rPr>
            </a:br>
            <a:r>
              <a:rPr lang="en-US" sz="4600" b="1">
                <a:solidFill>
                  <a:srgbClr val="002060"/>
                </a:solidFill>
                <a:latin typeface="Tempus Sans ITC"/>
              </a:rPr>
              <a:t>Blwyddyn 6</a:t>
            </a:r>
          </a:p>
          <a:p>
            <a:pPr lvl="0" algn="l"/>
            <a:endParaRPr lang="en-US" sz="2400" b="1">
              <a:solidFill>
                <a:srgbClr val="FFFFFF"/>
              </a:solidFill>
              <a:latin typeface="Tempus Sans ITC" pitchFamily="82"/>
            </a:endParaRPr>
          </a:p>
        </p:txBody>
      </p:sp>
      <p:pic>
        <p:nvPicPr>
          <p:cNvPr id="3" name="Picture 2">
            <a:extLst>
              <a:ext uri="{FF2B5EF4-FFF2-40B4-BE49-F238E27FC236}">
                <a16:creationId xmlns:a16="http://schemas.microsoft.com/office/drawing/2014/main" id="{3F85C5C9-7C2A-EEF6-F852-16D9BD0822B0}"/>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673641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205775C-DFA5-2F51-2CA4-86AC40FF6EE3}"/>
              </a:ext>
            </a:extLst>
          </p:cNvPr>
          <p:cNvSpPr>
            <a:spLocks noGrp="1"/>
          </p:cNvSpPr>
          <p:nvPr>
            <p:ph type="title"/>
          </p:nvPr>
        </p:nvSpPr>
        <p:spPr/>
        <p:txBody>
          <a:bodyPr/>
          <a:lstStyle/>
          <a:p>
            <a:pPr lvl="0"/>
            <a:endParaRPr lang="en-GB" sz="1800">
              <a:solidFill>
                <a:srgbClr val="FFFFFF"/>
              </a:solidFill>
              <a:latin typeface="Tempus Sans ITC" pitchFamily="82"/>
            </a:endParaRPr>
          </a:p>
          <a:p>
            <a:pPr lvl="0"/>
            <a:r>
              <a:rPr lang="en-GB" sz="2800" b="1" u="sng">
                <a:solidFill>
                  <a:srgbClr val="002060"/>
                </a:solidFill>
                <a:latin typeface="Tempus Sans ITC"/>
              </a:rPr>
              <a:t>Staff in Progression Step 3 </a:t>
            </a:r>
            <a:br>
              <a:rPr lang="en-GB" sz="2800" b="1">
                <a:latin typeface="Tempus Sans ITC" pitchFamily="82"/>
              </a:rPr>
            </a:br>
            <a:r>
              <a:rPr lang="en-GB" sz="2300" b="1">
                <a:solidFill>
                  <a:srgbClr val="002060"/>
                </a:solidFill>
                <a:latin typeface="Tempus Sans ITC"/>
              </a:rPr>
              <a:t>(Year 4, Year 5 and Year 6)</a:t>
            </a:r>
            <a:br>
              <a:rPr lang="en-GB" sz="2300" b="1">
                <a:latin typeface="Tempus Sans ITC" pitchFamily="82"/>
              </a:rPr>
            </a:br>
            <a:br>
              <a:rPr lang="en-GB" sz="2800" b="1">
                <a:latin typeface="Tempus Sans ITC" pitchFamily="82"/>
              </a:rPr>
            </a:br>
            <a:r>
              <a:rPr lang="en-GB" sz="2300" b="1" u="sng">
                <a:solidFill>
                  <a:srgbClr val="002060"/>
                </a:solidFill>
                <a:latin typeface="Tempus Sans ITC"/>
              </a:rPr>
              <a:t>Teachers:</a:t>
            </a:r>
            <a:br>
              <a:rPr lang="en-GB" sz="2300">
                <a:latin typeface="Tempus Sans ITC" pitchFamily="82"/>
              </a:rPr>
            </a:br>
            <a:r>
              <a:rPr lang="en-GB" sz="2300">
                <a:solidFill>
                  <a:srgbClr val="002060"/>
                </a:solidFill>
                <a:latin typeface="Tempus Sans ITC"/>
              </a:rPr>
              <a:t>Mrs Reynolds, Mrs Hamlin, Mrs Manning, Mrs Evans and Miss Hipkiss</a:t>
            </a:r>
            <a:br>
              <a:rPr lang="en-GB" sz="2300">
                <a:latin typeface="Tempus Sans ITC" pitchFamily="82"/>
              </a:rPr>
            </a:br>
            <a:br>
              <a:rPr lang="en-GB" sz="2300">
                <a:latin typeface="Tempus Sans ITC" pitchFamily="82"/>
              </a:rPr>
            </a:br>
            <a:r>
              <a:rPr lang="en-GB" sz="2300" b="1" u="sng">
                <a:solidFill>
                  <a:srgbClr val="002060"/>
                </a:solidFill>
                <a:latin typeface="Tempus Sans ITC"/>
              </a:rPr>
              <a:t>Teaching Assistants:</a:t>
            </a:r>
          </a:p>
          <a:p>
            <a:pPr lvl="0"/>
            <a:r>
              <a:rPr lang="en-GB" sz="2300">
                <a:solidFill>
                  <a:srgbClr val="002060"/>
                </a:solidFill>
                <a:latin typeface="Tempus Sans ITC"/>
              </a:rPr>
              <a:t>Mrs Samuel, Mrs Pittard</a:t>
            </a:r>
            <a:br>
              <a:rPr lang="en-GB" sz="2300">
                <a:latin typeface="Tempus Sans ITC" pitchFamily="82"/>
              </a:rPr>
            </a:br>
            <a:endParaRPr lang="en-GB" sz="1900" u="sng">
              <a:solidFill>
                <a:srgbClr val="002060"/>
              </a:solidFill>
              <a:latin typeface="Tempus Sans ITC" pitchFamily="82"/>
            </a:endParaRPr>
          </a:p>
          <a:p>
            <a:pPr lvl="0"/>
            <a:r>
              <a:rPr lang="en-GB" sz="2300" b="1" u="sng">
                <a:solidFill>
                  <a:srgbClr val="002060"/>
                </a:solidFill>
                <a:latin typeface="Tempus Sans ITC" pitchFamily="82"/>
              </a:rPr>
              <a:t>Other Support Staff/Teachers:</a:t>
            </a:r>
          </a:p>
          <a:p>
            <a:pPr lvl="0"/>
            <a:r>
              <a:rPr lang="en-GB" sz="2300">
                <a:solidFill>
                  <a:srgbClr val="002060"/>
                </a:solidFill>
                <a:latin typeface="Tempus Sans ITC"/>
              </a:rPr>
              <a:t>Miss Edmunds</a:t>
            </a:r>
          </a:p>
          <a:p>
            <a:pPr lvl="0"/>
            <a:endParaRPr lang="en-GB" sz="2300" u="sng">
              <a:solidFill>
                <a:srgbClr val="FFFFFF"/>
              </a:solidFill>
              <a:latin typeface="Tempus Sans ITC" pitchFamily="82"/>
            </a:endParaRPr>
          </a:p>
        </p:txBody>
      </p:sp>
      <p:pic>
        <p:nvPicPr>
          <p:cNvPr id="3" name="Picture 2">
            <a:extLst>
              <a:ext uri="{FF2B5EF4-FFF2-40B4-BE49-F238E27FC236}">
                <a16:creationId xmlns:a16="http://schemas.microsoft.com/office/drawing/2014/main" id="{FF7713BB-8745-4678-A3ED-E3CE55A81D25}"/>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328654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AABE681-7FA7-459E-F256-A2A3358BA7DF}"/>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A56B8CF4-9249-913E-D898-E1E1643ED4C2}"/>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9241917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2AAB47D-43CB-D282-EF2D-E17D8BF9C761}"/>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AD6F168B-08B2-84E3-F05B-FF5308628230}"/>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3092479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1566289-A745-101A-CBCA-F664787DFD6D}"/>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41479EDB-8249-A192-C7D2-EC306E5852E0}"/>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6835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48743A7-CD28-C562-2F3C-0DC7B69A24E9}"/>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E0882C4E-C894-CF71-E9D5-9CFAEF2EAA9F}"/>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3683234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0B45E7D-3CBD-4586-AFFD-56E1B0348C27}"/>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E71C2282-D71D-5F3E-3AF0-7F71F72C02D9}"/>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3241468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36B5706-2104-D29A-A30D-AC8B90D35A76}"/>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6BBBB767-610E-5199-AB8A-2667F04651BE}"/>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1772242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0308719-FE8C-D599-50AF-DD3B9769C03E}"/>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1F3323ED-721A-2A48-0A45-AF6C9A58108E}"/>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6463759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91FE2DB-3DBE-632A-4166-D3EDE201F024}"/>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D0B907D8-52D1-589A-F315-1B14BC75C408}"/>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0251235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66A53E4-83D6-D9B4-962B-1D541583E94F}"/>
              </a:ext>
            </a:extLst>
          </p:cNvPr>
          <p:cNvSpPr>
            <a:spLocks noGrp="1"/>
          </p:cNvSpPr>
          <p:nvPr>
            <p:ph type="title"/>
          </p:nvPr>
        </p:nvSpPr>
        <p:spPr/>
        <p:txBody>
          <a:bodyPr/>
          <a:lstStyle/>
          <a:p>
            <a:pPr lvl="0"/>
            <a:r>
              <a:rPr lang="en-GB" sz="2800" b="1" u="sng">
                <a:solidFill>
                  <a:srgbClr val="002060"/>
                </a:solidFill>
                <a:latin typeface="Tempus Sans ITC"/>
              </a:rPr>
              <a:t>Inquiry Based Learning</a:t>
            </a:r>
            <a:br>
              <a:rPr lang="en-GB" sz="2800" b="1">
                <a:latin typeface="Tempus Sans ITC" pitchFamily="82"/>
              </a:rPr>
            </a:br>
            <a:endParaRPr lang="en-GB" sz="2800" b="1">
              <a:solidFill>
                <a:srgbClr val="002060"/>
              </a:solidFill>
              <a:latin typeface="Tempus Sans ITC" pitchFamily="82"/>
            </a:endParaRPr>
          </a:p>
          <a:p>
            <a:pPr marL="457200" lvl="0" algn="l"/>
            <a:r>
              <a:rPr lang="en-GB" sz="2800" b="1" u="sng">
                <a:solidFill>
                  <a:srgbClr val="002060"/>
                </a:solidFill>
                <a:latin typeface="Tempus Sans ITC"/>
              </a:rPr>
              <a:t>Autumn Term:</a:t>
            </a:r>
            <a:r>
              <a:rPr lang="en-GB" sz="2800" b="1">
                <a:solidFill>
                  <a:srgbClr val="002060"/>
                </a:solidFill>
                <a:latin typeface="Tempus Sans ITC"/>
              </a:rPr>
              <a:t> </a:t>
            </a:r>
            <a:r>
              <a:rPr lang="en-GB" sz="2800">
                <a:solidFill>
                  <a:srgbClr val="002060"/>
                </a:solidFill>
                <a:latin typeface="Tempus Sans ITC"/>
              </a:rPr>
              <a:t>In what ways has international trade and travel influenced our diet</a:t>
            </a:r>
            <a:br>
              <a:rPr lang="en-GB" sz="2800" b="1">
                <a:latin typeface="Tempus Sans ITC" pitchFamily="82"/>
              </a:rPr>
            </a:br>
            <a:br>
              <a:rPr lang="en-GB" sz="2300" b="1">
                <a:latin typeface="Tempus Sans ITC" pitchFamily="82"/>
              </a:rPr>
            </a:br>
            <a:r>
              <a:rPr lang="en-GB" sz="2800" b="1" u="sng">
                <a:solidFill>
                  <a:srgbClr val="002060"/>
                </a:solidFill>
                <a:latin typeface="Tempus Sans ITC"/>
              </a:rPr>
              <a:t>Spring Term:</a:t>
            </a:r>
            <a:r>
              <a:rPr lang="en-GB" sz="2800" b="1">
                <a:solidFill>
                  <a:srgbClr val="002060"/>
                </a:solidFill>
                <a:latin typeface="Tempus Sans ITC"/>
              </a:rPr>
              <a:t> </a:t>
            </a:r>
            <a:r>
              <a:rPr lang="en-GB" sz="2800">
                <a:solidFill>
                  <a:srgbClr val="002060"/>
                </a:solidFill>
                <a:latin typeface="Tempus Sans ITC"/>
              </a:rPr>
              <a:t>How can dance be used to express our culture, creativity and Cynefin?</a:t>
            </a:r>
            <a:br>
              <a:rPr lang="en-GB" sz="2800" b="1">
                <a:latin typeface="Tempus Sans ITC" pitchFamily="82"/>
              </a:rPr>
            </a:br>
            <a:br>
              <a:rPr lang="en-GB" sz="2800" b="1">
                <a:latin typeface="Tempus Sans ITC" pitchFamily="82"/>
              </a:rPr>
            </a:br>
            <a:r>
              <a:rPr lang="en-GB" sz="2800" b="1" u="sng">
                <a:solidFill>
                  <a:srgbClr val="002060"/>
                </a:solidFill>
                <a:latin typeface="Tempus Sans ITC"/>
              </a:rPr>
              <a:t>Summer Term</a:t>
            </a:r>
            <a:r>
              <a:rPr lang="en-GB" sz="2800" b="1">
                <a:solidFill>
                  <a:srgbClr val="002060"/>
                </a:solidFill>
                <a:latin typeface="Tempus Sans ITC"/>
              </a:rPr>
              <a:t>: </a:t>
            </a:r>
            <a:r>
              <a:rPr lang="en-GB" sz="2800">
                <a:solidFill>
                  <a:srgbClr val="002060"/>
                </a:solidFill>
                <a:latin typeface="Tempus Sans ITC"/>
              </a:rPr>
              <a:t>How can a town become more sustainable?</a:t>
            </a:r>
            <a:endParaRPr lang="en-GB" sz="2800">
              <a:latin typeface="Tempus Sans ITC"/>
            </a:endParaRPr>
          </a:p>
          <a:p>
            <a:pPr marL="2743200" lvl="0" algn="l"/>
            <a:endParaRPr lang="en-GB" sz="3000">
              <a:solidFill>
                <a:srgbClr val="FFFFFF"/>
              </a:solidFill>
              <a:latin typeface="Comic Sans MS"/>
            </a:endParaRPr>
          </a:p>
        </p:txBody>
      </p:sp>
      <p:pic>
        <p:nvPicPr>
          <p:cNvPr id="3" name="Picture 2">
            <a:extLst>
              <a:ext uri="{FF2B5EF4-FFF2-40B4-BE49-F238E27FC236}">
                <a16:creationId xmlns:a16="http://schemas.microsoft.com/office/drawing/2014/main" id="{62D648A7-34B3-90CC-79E9-CC79A4BF8E1F}"/>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728446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7BBB542-F820-1757-6BCF-5BCED6C081A3}"/>
              </a:ext>
            </a:extLst>
          </p:cNvPr>
          <p:cNvSpPr>
            <a:spLocks noGrp="1"/>
          </p:cNvSpPr>
          <p:nvPr>
            <p:ph type="title"/>
          </p:nvPr>
        </p:nvSpPr>
        <p:spPr/>
        <p:txBody>
          <a:bodyPr/>
          <a:lstStyle/>
          <a:p>
            <a:pPr lvl="0" algn="l"/>
            <a:endParaRPr lang="en-GB" sz="4400">
              <a:solidFill>
                <a:srgbClr val="6D9CFA"/>
              </a:solidFill>
            </a:endParaRPr>
          </a:p>
          <a:p>
            <a:pPr lvl="0"/>
            <a:r>
              <a:rPr lang="en-GB" sz="2800" b="1" u="sng">
                <a:solidFill>
                  <a:srgbClr val="002060"/>
                </a:solidFill>
                <a:latin typeface="Tempus Sans ITC" pitchFamily="82"/>
                <a:ea typeface="Cascadia Mono" pitchFamily="49"/>
                <a:cs typeface="Cascadia Mono" pitchFamily="49"/>
              </a:rPr>
              <a:t>Start/End of Day</a:t>
            </a:r>
          </a:p>
          <a:p>
            <a:pPr lvl="0" algn="l"/>
            <a:endParaRPr lang="en-GB" sz="1800">
              <a:solidFill>
                <a:srgbClr val="002060"/>
              </a:solidFill>
              <a:latin typeface="Tempus Sans ITC" pitchFamily="82"/>
              <a:ea typeface="Cascadia Mono" pitchFamily="49"/>
              <a:cs typeface="Cascadia Mono" pitchFamily="49"/>
            </a:endParaRPr>
          </a:p>
          <a:p>
            <a:pPr lvl="0" algn="l"/>
            <a:r>
              <a:rPr lang="en-GB" sz="1600" b="1" u="sng">
                <a:solidFill>
                  <a:srgbClr val="002060"/>
                </a:solidFill>
                <a:latin typeface="Tempus Sans ITC"/>
                <a:ea typeface="Cascadia Mono" pitchFamily="49"/>
                <a:cs typeface="Cascadia Mono" pitchFamily="49"/>
              </a:rPr>
              <a:t>Morning drop off </a:t>
            </a:r>
          </a:p>
          <a:p>
            <a:pPr lvl="0" algn="l"/>
            <a:r>
              <a:rPr lang="en-GB" sz="1600">
                <a:solidFill>
                  <a:srgbClr val="002060"/>
                </a:solidFill>
                <a:latin typeface="Tempus Sans ITC"/>
                <a:ea typeface="Cascadia Mono" pitchFamily="49"/>
                <a:cs typeface="Cascadia Mono" pitchFamily="49"/>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p>
          <a:p>
            <a:pPr lvl="0" algn="l"/>
            <a:endParaRPr lang="en-GB" sz="1100">
              <a:solidFill>
                <a:srgbClr val="002060"/>
              </a:solidFill>
              <a:latin typeface="Tempus Sans ITC" pitchFamily="82"/>
              <a:ea typeface="Cascadia Mono" pitchFamily="49"/>
              <a:cs typeface="Cascadia Mono" pitchFamily="49"/>
            </a:endParaRPr>
          </a:p>
          <a:p>
            <a:pPr lvl="0" algn="l"/>
            <a:r>
              <a:rPr lang="en-GB" sz="1600" b="1" u="sng">
                <a:solidFill>
                  <a:srgbClr val="002060"/>
                </a:solidFill>
                <a:latin typeface="Tempus Sans ITC"/>
                <a:ea typeface="Cascadia Mono" pitchFamily="49"/>
                <a:cs typeface="Cascadia Mono" pitchFamily="49"/>
              </a:rPr>
              <a:t>Afternoon pick up</a:t>
            </a:r>
          </a:p>
          <a:p>
            <a:pPr lvl="0" algn="l"/>
            <a:r>
              <a:rPr lang="en-GB" sz="1600">
                <a:solidFill>
                  <a:srgbClr val="002060"/>
                </a:solidFill>
                <a:latin typeface="Tempus Sans ITC"/>
                <a:ea typeface="Cascadia Mono" pitchFamily="49"/>
                <a:cs typeface="Cascadia Mono" pitchFamily="49"/>
              </a:rPr>
              <a:t>The gates will be opened by 3:10pm. Please collect your children from the the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p>
        </p:txBody>
      </p:sp>
      <p:pic>
        <p:nvPicPr>
          <p:cNvPr id="3" name="Picture 2">
            <a:extLst>
              <a:ext uri="{FF2B5EF4-FFF2-40B4-BE49-F238E27FC236}">
                <a16:creationId xmlns:a16="http://schemas.microsoft.com/office/drawing/2014/main" id="{FE392D17-1935-A60B-6AA7-869D0BA004C5}"/>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1421923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393FB49-0447-D524-F28D-13F03E0A1845}"/>
              </a:ext>
            </a:extLst>
          </p:cNvPr>
          <p:cNvSpPr>
            <a:spLocks noGrp="1"/>
          </p:cNvSpPr>
          <p:nvPr>
            <p:ph type="title"/>
          </p:nvPr>
        </p:nvSpPr>
        <p:spPr/>
        <p:txBody>
          <a:bodyPr/>
          <a:lstStyle/>
          <a:p>
            <a:pPr lvl="0" algn="l"/>
            <a:endParaRPr lang="en-GB">
              <a:solidFill>
                <a:srgbClr val="002060"/>
              </a:solidFill>
              <a:latin typeface="Tempus Sans ITC"/>
            </a:endParaRPr>
          </a:p>
          <a:p>
            <a:pPr lvl="0"/>
            <a:r>
              <a:rPr lang="en-GB" sz="2800" b="1" u="sng">
                <a:solidFill>
                  <a:srgbClr val="002060"/>
                </a:solidFill>
                <a:latin typeface="Tempus Sans ITC"/>
              </a:rPr>
              <a:t>What should my child bring to school?</a:t>
            </a:r>
          </a:p>
          <a:p>
            <a:pPr lvl="0" algn="l"/>
            <a:endParaRPr lang="en-GB" sz="1600" b="1">
              <a:solidFill>
                <a:srgbClr val="002060"/>
              </a:solidFill>
              <a:latin typeface="Tempus Sans ITC"/>
            </a:endParaRPr>
          </a:p>
          <a:p>
            <a:pPr lvl="0" algn="l"/>
            <a:r>
              <a:rPr lang="en-GB" sz="2300" b="1">
                <a:solidFill>
                  <a:srgbClr val="002060"/>
                </a:solidFill>
                <a:latin typeface="Tempus Sans ITC"/>
              </a:rPr>
              <a:t>School Uniform</a:t>
            </a:r>
            <a:r>
              <a:rPr lang="en-GB" sz="1600">
                <a:solidFill>
                  <a:srgbClr val="002060"/>
                </a:solidFill>
                <a:latin typeface="Tempus Sans ITC"/>
              </a:rPr>
              <a:t> </a:t>
            </a:r>
            <a:br>
              <a:rPr lang="en-GB" sz="1600">
                <a:solidFill>
                  <a:srgbClr val="002060"/>
                </a:solidFill>
                <a:latin typeface="Tempus Sans ITC"/>
              </a:rPr>
            </a:br>
            <a:r>
              <a:rPr lang="en-GB" sz="1600">
                <a:solidFill>
                  <a:srgbClr val="002060"/>
                </a:solidFill>
                <a:latin typeface="Tempus Sans ITC"/>
              </a:rPr>
              <a:t>This must be worn every day. Please ensure all items are clearly labelled with your child’s name as they can be easily lost or misplaced and this helps us to reunite them with their owner.</a:t>
            </a:r>
            <a:br>
              <a:rPr lang="en-GB" sz="1600">
                <a:solidFill>
                  <a:srgbClr val="002060"/>
                </a:solidFill>
                <a:latin typeface="Tempus Sans ITC"/>
              </a:rPr>
            </a:br>
            <a:br>
              <a:rPr lang="en-GB" sz="1600">
                <a:solidFill>
                  <a:srgbClr val="002060"/>
                </a:solidFill>
                <a:latin typeface="Tempus Sans ITC"/>
              </a:rPr>
            </a:br>
            <a:r>
              <a:rPr lang="en-GB" sz="1600">
                <a:solidFill>
                  <a:srgbClr val="002060"/>
                </a:solidFill>
                <a:latin typeface="Tempus Sans ITC"/>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lvl="0" algn="l"/>
            <a:endParaRPr lang="en-GB" sz="1500">
              <a:solidFill>
                <a:srgbClr val="002060"/>
              </a:solidFill>
              <a:latin typeface="Tempus Sans ITC"/>
            </a:endParaRPr>
          </a:p>
          <a:p>
            <a:pPr lvl="0" algn="l"/>
            <a:r>
              <a:rPr lang="en-GB" sz="2300" b="1">
                <a:solidFill>
                  <a:srgbClr val="002060"/>
                </a:solidFill>
                <a:latin typeface="Tempus Sans ITC"/>
              </a:rPr>
              <a:t>PE Kit</a:t>
            </a:r>
            <a:r>
              <a:rPr lang="en-GB" sz="1600">
                <a:solidFill>
                  <a:srgbClr val="002060"/>
                </a:solidFill>
                <a:latin typeface="Tempus Sans ITC"/>
              </a:rPr>
              <a:t> </a:t>
            </a:r>
            <a:br>
              <a:rPr lang="en-GB" sz="1600">
                <a:solidFill>
                  <a:srgbClr val="002060"/>
                </a:solidFill>
                <a:latin typeface="Tempus Sans ITC"/>
              </a:rPr>
            </a:br>
            <a:r>
              <a:rPr lang="en-GB" sz="1600">
                <a:solidFill>
                  <a:srgbClr val="002060"/>
                </a:solidFill>
                <a:latin typeface="Tempus Sans ITC"/>
              </a:rPr>
              <a:t>This should be worn to school on their PE day, this term this will be swimming lessons on a Monday</a:t>
            </a:r>
            <a:r>
              <a:rPr lang="en-GB" sz="1600" b="1">
                <a:solidFill>
                  <a:srgbClr val="002060"/>
                </a:solidFill>
                <a:latin typeface="Tempus Sans ITC"/>
              </a:rPr>
              <a:t>. </a:t>
            </a:r>
            <a:endParaRPr lang="en-GB" sz="1600">
              <a:solidFill>
                <a:srgbClr val="002060"/>
              </a:solidFill>
              <a:latin typeface="Tempus Sans ITC"/>
            </a:endParaRPr>
          </a:p>
        </p:txBody>
      </p:sp>
      <p:pic>
        <p:nvPicPr>
          <p:cNvPr id="3" name="Picture 2">
            <a:extLst>
              <a:ext uri="{FF2B5EF4-FFF2-40B4-BE49-F238E27FC236}">
                <a16:creationId xmlns:a16="http://schemas.microsoft.com/office/drawing/2014/main" id="{CEA17B23-B5FA-E50E-A2CD-9A50BBC59FA7}"/>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3127685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0A2F0AC-B815-6C0C-7DA7-66685FFE12B7}"/>
              </a:ext>
            </a:extLst>
          </p:cNvPr>
          <p:cNvSpPr>
            <a:spLocks noGrp="1"/>
          </p:cNvSpPr>
          <p:nvPr>
            <p:ph type="title"/>
          </p:nvPr>
        </p:nvSpPr>
        <p:spPr/>
        <p:txBody>
          <a:bodyPr/>
          <a:lstStyle/>
          <a:p>
            <a:pPr lvl="0"/>
            <a:r>
              <a:rPr lang="en-GB" sz="2800" b="1" u="sng">
                <a:solidFill>
                  <a:srgbClr val="004B53"/>
                </a:solidFill>
                <a:latin typeface="Tempus Sans ITC"/>
              </a:rPr>
              <a:t>What should my child bring to school?</a:t>
            </a:r>
          </a:p>
          <a:p>
            <a:pPr lvl="0" algn="l"/>
            <a:endParaRPr lang="en-GB" sz="1400" b="1">
              <a:solidFill>
                <a:srgbClr val="004B53"/>
              </a:solidFill>
              <a:latin typeface="Tempus Sans ITC"/>
            </a:endParaRPr>
          </a:p>
          <a:p>
            <a:pPr lvl="0" algn="l"/>
            <a:r>
              <a:rPr lang="en-GB" sz="2300" b="1">
                <a:solidFill>
                  <a:srgbClr val="004B53"/>
                </a:solidFill>
                <a:latin typeface="Tempus Sans ITC"/>
              </a:rPr>
              <a:t>Snack</a:t>
            </a:r>
          </a:p>
          <a:p>
            <a:pPr lvl="0" algn="l"/>
            <a:r>
              <a:rPr lang="en-GB" sz="1600">
                <a:solidFill>
                  <a:srgbClr val="004B53"/>
                </a:solidFill>
                <a:latin typeface="Tempus Sans ITC"/>
              </a:rPr>
              <a:t>Children may either bring</a:t>
            </a:r>
            <a:r>
              <a:rPr lang="en-GB" sz="1600" b="1">
                <a:solidFill>
                  <a:srgbClr val="004B53"/>
                </a:solidFill>
                <a:latin typeface="Tempus Sans ITC"/>
              </a:rPr>
              <a:t> their own </a:t>
            </a:r>
            <a:r>
              <a:rPr lang="en-GB" sz="1600" u="sng">
                <a:solidFill>
                  <a:srgbClr val="004B53"/>
                </a:solidFill>
                <a:latin typeface="Tempus Sans ITC"/>
              </a:rPr>
              <a:t>healthy</a:t>
            </a:r>
            <a:r>
              <a:rPr lang="en-GB" sz="1600">
                <a:solidFill>
                  <a:srgbClr val="004B53"/>
                </a:solidFill>
                <a:latin typeface="Tempus Sans ITC"/>
              </a:rPr>
              <a:t> snack to eat mid morning - this should be fruit or veg, or they may purchase a healthy snack from the school 'Snack Shack'. Payments for snack must be made electronically via RCT Payit..</a:t>
            </a:r>
            <a:br>
              <a:rPr lang="en-GB" sz="1600">
                <a:solidFill>
                  <a:srgbClr val="004B53"/>
                </a:solidFill>
                <a:latin typeface="Tempus Sans ITC"/>
              </a:rPr>
            </a:br>
            <a:endParaRPr lang="en-GB" sz="1400">
              <a:solidFill>
                <a:srgbClr val="004B53"/>
              </a:solidFill>
              <a:latin typeface="Tempus Sans ITC"/>
            </a:endParaRPr>
          </a:p>
          <a:p>
            <a:pPr lvl="0" algn="l"/>
            <a:endParaRPr lang="en-GB" sz="1400">
              <a:solidFill>
                <a:srgbClr val="004B53"/>
              </a:solidFill>
              <a:latin typeface="Tempus Sans ITC"/>
            </a:endParaRPr>
          </a:p>
          <a:p>
            <a:pPr lvl="0" algn="l"/>
            <a:r>
              <a:rPr lang="en-GB" sz="2300" b="1">
                <a:solidFill>
                  <a:srgbClr val="004B53"/>
                </a:solidFill>
                <a:latin typeface="Tempus Sans ITC"/>
              </a:rPr>
              <a:t>Lunch</a:t>
            </a:r>
            <a:endParaRPr lang="en-GB" sz="2300">
              <a:solidFill>
                <a:srgbClr val="004B53"/>
              </a:solidFill>
              <a:latin typeface="Tempus Sans ITC"/>
            </a:endParaRPr>
          </a:p>
          <a:p>
            <a:pPr lvl="0" algn="l"/>
            <a:r>
              <a:rPr lang="en-GB" sz="1600">
                <a:solidFill>
                  <a:srgbClr val="004B53"/>
                </a:solidFill>
                <a:latin typeface="Tempus Sans ITC"/>
              </a:rPr>
              <a:t>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p>
        </p:txBody>
      </p:sp>
      <p:pic>
        <p:nvPicPr>
          <p:cNvPr id="3" name="Picture 2">
            <a:extLst>
              <a:ext uri="{FF2B5EF4-FFF2-40B4-BE49-F238E27FC236}">
                <a16:creationId xmlns:a16="http://schemas.microsoft.com/office/drawing/2014/main" id="{55845422-FC34-075D-03E0-5017ACBCA27D}"/>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10736773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5CEC0F8-9FBB-22BC-0A7D-D56B683358FD}"/>
              </a:ext>
            </a:extLst>
          </p:cNvPr>
          <p:cNvSpPr>
            <a:spLocks noGrp="1"/>
          </p:cNvSpPr>
          <p:nvPr>
            <p:ph type="title"/>
          </p:nvPr>
        </p:nvSpPr>
        <p:spPr/>
        <p:txBody>
          <a:bodyPr/>
          <a:lstStyle/>
          <a:p>
            <a:pPr lvl="0"/>
            <a:r>
              <a:rPr lang="en-GB" sz="2800" b="1" u="sng">
                <a:solidFill>
                  <a:srgbClr val="004B53"/>
                </a:solidFill>
                <a:latin typeface="Tempus Sans ITC"/>
              </a:rPr>
              <a:t>What should my child bring to school?</a:t>
            </a:r>
          </a:p>
          <a:p>
            <a:pPr lvl="0" algn="l"/>
            <a:endParaRPr lang="en-GB" sz="1400" b="1">
              <a:solidFill>
                <a:srgbClr val="004B53"/>
              </a:solidFill>
              <a:latin typeface="Tempus Sans ITC"/>
            </a:endParaRPr>
          </a:p>
          <a:p>
            <a:pPr lvl="0" algn="l"/>
            <a:r>
              <a:rPr lang="en-GB" sz="2300" b="1">
                <a:solidFill>
                  <a:srgbClr val="004B53"/>
                </a:solidFill>
                <a:latin typeface="Tempus Sans ITC"/>
              </a:rPr>
              <a:t>Water</a:t>
            </a:r>
            <a:endParaRPr lang="en-GB" sz="2300">
              <a:latin typeface="Tempus Sans ITC"/>
            </a:endParaRPr>
          </a:p>
          <a:p>
            <a:pPr lvl="0" algn="l"/>
            <a:r>
              <a:rPr lang="en-GB" sz="1600">
                <a:solidFill>
                  <a:srgbClr val="004B53"/>
                </a:solidFill>
                <a:latin typeface="Tempus Sans ITC"/>
              </a:rPr>
              <a:t>All children need to bring in a reusable bottle to drink WATER throughout the day, these may be refilled as necessary throughout the day.</a:t>
            </a:r>
            <a:br>
              <a:rPr lang="en-GB" sz="1600">
                <a:latin typeface="Tempus Sans ITC"/>
              </a:rPr>
            </a:br>
            <a:endParaRPr lang="en-GB" sz="1600">
              <a:latin typeface="Tempus Sans ITC"/>
            </a:endParaRPr>
          </a:p>
          <a:p>
            <a:pPr lvl="0" algn="l"/>
            <a:r>
              <a:rPr lang="en-GB" sz="2300" b="1">
                <a:solidFill>
                  <a:srgbClr val="004B53"/>
                </a:solidFill>
                <a:latin typeface="Tempus Sans ITC"/>
              </a:rPr>
              <a:t>Hats, Coats and Gloves </a:t>
            </a:r>
            <a:endParaRPr lang="en-GB" sz="2300">
              <a:latin typeface="Tempus Sans ITC"/>
            </a:endParaRPr>
          </a:p>
          <a:p>
            <a:pPr lvl="0" algn="l"/>
            <a:r>
              <a:rPr lang="en-GB" sz="1600">
                <a:solidFill>
                  <a:srgbClr val="004B53"/>
                </a:solidFill>
                <a:latin typeface="Tempus Sans ITC"/>
              </a:rPr>
              <a:t>Please ensure your children clothing suitable for the weather, especially a warm, waterproof coat every day - we will continue to spend a lot of time outdoors.</a:t>
            </a:r>
            <a:endParaRPr lang="en-GB" sz="1600">
              <a:latin typeface="Tempus Sans ITC"/>
            </a:endParaRPr>
          </a:p>
          <a:p>
            <a:pPr lvl="0" algn="l"/>
            <a:endParaRPr lang="en-GB" sz="1600">
              <a:latin typeface="Tempus Sans ITC"/>
            </a:endParaRPr>
          </a:p>
          <a:p>
            <a:pPr lvl="0" algn="l"/>
            <a:r>
              <a:rPr lang="en-GB" sz="2300" b="1">
                <a:solidFill>
                  <a:srgbClr val="004B53"/>
                </a:solidFill>
                <a:latin typeface="Tempus Sans ITC"/>
              </a:rPr>
              <a:t>Book Folder</a:t>
            </a:r>
            <a:endParaRPr lang="en-GB" sz="2300">
              <a:latin typeface="Tempus Sans ITC"/>
            </a:endParaRPr>
          </a:p>
          <a:p>
            <a:pPr lvl="0" algn="l"/>
            <a:r>
              <a:rPr lang="en-GB" sz="1600">
                <a:solidFill>
                  <a:srgbClr val="004B53"/>
                </a:solidFill>
                <a:latin typeface="Tempus Sans ITC"/>
              </a:rPr>
              <a:t>Please bring this into school EVERY DAY and please practice reading together at home.</a:t>
            </a:r>
            <a:br>
              <a:rPr lang="en-GB" sz="1600">
                <a:solidFill>
                  <a:srgbClr val="004B53"/>
                </a:solidFill>
                <a:latin typeface="Tempus Sans ITC"/>
              </a:rPr>
            </a:br>
            <a:r>
              <a:rPr lang="en-GB" sz="1600">
                <a:solidFill>
                  <a:srgbClr val="004B53"/>
                </a:solidFill>
                <a:latin typeface="Tempus Sans ITC"/>
              </a:rPr>
              <a:t> </a:t>
            </a:r>
            <a:r>
              <a:rPr lang="en-GB" sz="1600" b="1">
                <a:solidFill>
                  <a:srgbClr val="004B53"/>
                </a:solidFill>
                <a:latin typeface="Tempus Sans ITC"/>
              </a:rPr>
              <a:t>Reading at home every week is essential - a little every day goes a long way!</a:t>
            </a:r>
            <a:endParaRPr lang="en-GB" sz="1600">
              <a:latin typeface="Tempus Sans ITC"/>
            </a:endParaRPr>
          </a:p>
          <a:p>
            <a:pPr lvl="0" algn="l"/>
            <a:endParaRPr lang="en-GB" sz="2300" b="1">
              <a:solidFill>
                <a:srgbClr val="004B53"/>
              </a:solidFill>
              <a:latin typeface="Tempus Sans ITC"/>
            </a:endParaRPr>
          </a:p>
        </p:txBody>
      </p:sp>
      <p:pic>
        <p:nvPicPr>
          <p:cNvPr id="3" name="Picture 2">
            <a:extLst>
              <a:ext uri="{FF2B5EF4-FFF2-40B4-BE49-F238E27FC236}">
                <a16:creationId xmlns:a16="http://schemas.microsoft.com/office/drawing/2014/main" id="{1221B201-7C79-1951-F556-51F99A436888}"/>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6625622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5C8DBB07-9586-DFBB-2706-69B760E5A508}"/>
              </a:ext>
            </a:extLst>
          </p:cNvPr>
          <p:cNvSpPr>
            <a:spLocks noGrp="1"/>
          </p:cNvSpPr>
          <p:nvPr>
            <p:ph type="title"/>
          </p:nvPr>
        </p:nvSpPr>
        <p:spPr/>
        <p:txBody>
          <a:bodyPr/>
          <a:lstStyle/>
          <a:p>
            <a:pPr lvl="0"/>
            <a:r>
              <a:rPr lang="en-GB" sz="2800" b="1" u="sng">
                <a:solidFill>
                  <a:srgbClr val="002060"/>
                </a:solidFill>
                <a:latin typeface="Tempus Sans ITC"/>
              </a:rPr>
              <a:t>Keeping in Touch</a:t>
            </a:r>
          </a:p>
          <a:p>
            <a:pPr lvl="0" algn="l"/>
            <a:endParaRPr lang="en-GB" sz="900">
              <a:solidFill>
                <a:srgbClr val="002060"/>
              </a:solidFill>
              <a:latin typeface="Tempus Sans ITC"/>
            </a:endParaRPr>
          </a:p>
          <a:p>
            <a:pPr lvl="0" algn="l"/>
            <a:br>
              <a:rPr lang="en-GB" sz="2300" b="1">
                <a:solidFill>
                  <a:srgbClr val="002060"/>
                </a:solidFill>
                <a:latin typeface="Tempus Sans ITC"/>
              </a:rPr>
            </a:br>
            <a:r>
              <a:rPr lang="en-GB" sz="2300" b="1">
                <a:solidFill>
                  <a:srgbClr val="002060"/>
                </a:solidFill>
                <a:latin typeface="Tempus Sans ITC"/>
              </a:rPr>
              <a:t>Teacher email addresses</a:t>
            </a:r>
          </a:p>
          <a:p>
            <a:pPr lvl="0" algn="l"/>
            <a:r>
              <a:rPr lang="en-GB" sz="1600">
                <a:solidFill>
                  <a:srgbClr val="002060"/>
                </a:solidFill>
                <a:latin typeface="Tempus Sans ITC"/>
              </a:rPr>
              <a:t>I can be contacted via </a:t>
            </a:r>
            <a:r>
              <a:rPr lang="en-GB" sz="1600">
                <a:solidFill>
                  <a:srgbClr val="002060"/>
                </a:solidFill>
                <a:latin typeface="Tempus Sans ITC"/>
                <a:hlinkClick r:id="rId2">
                  <a:extLst>
                    <a:ext uri="{A12FA001-AC4F-418D-AE19-62706E023703}">
                      <ahyp:hlinkClr xmlns:ahyp="http://schemas.microsoft.com/office/drawing/2018/hyperlinkcolor" val="tx"/>
                    </a:ext>
                  </a:extLst>
                </a:hlinkClick>
              </a:rPr>
              <a:t>hipkissd@hwbcymru.net</a:t>
            </a:r>
            <a:r>
              <a:rPr lang="en-GB" sz="1600">
                <a:solidFill>
                  <a:srgbClr val="002060"/>
                </a:solidFill>
                <a:latin typeface="Tempus Sans ITC"/>
              </a:rPr>
              <a:t>. However, during school hours, I am working with your children and may not pick up your email straight away. Any urgent information or messages should go directly to the school office,</a:t>
            </a:r>
            <a:br>
              <a:rPr lang="en-GB" sz="1600">
                <a:solidFill>
                  <a:srgbClr val="002060"/>
                </a:solidFill>
                <a:latin typeface="Tempus Sans ITC"/>
              </a:rPr>
            </a:br>
            <a:br>
              <a:rPr lang="en-GB" sz="1600">
                <a:latin typeface="Tempus Sans ITC"/>
              </a:rPr>
            </a:br>
            <a:r>
              <a:rPr lang="en-GB" sz="800">
                <a:solidFill>
                  <a:srgbClr val="002060"/>
                </a:solidFill>
                <a:latin typeface="Tempus Sans ITC"/>
              </a:rPr>
              <a:t> </a:t>
            </a:r>
            <a:r>
              <a:rPr lang="en-GB" sz="2400" b="1">
                <a:solidFill>
                  <a:srgbClr val="002060"/>
                </a:solidFill>
                <a:latin typeface="Tempus Sans ITC"/>
              </a:rPr>
              <a:t>School Website</a:t>
            </a:r>
            <a:r>
              <a:rPr lang="en-GB" sz="1800" b="1">
                <a:solidFill>
                  <a:srgbClr val="002060"/>
                </a:solidFill>
                <a:latin typeface="Tempus Sans ITC"/>
              </a:rPr>
              <a:t> </a:t>
            </a:r>
            <a:br>
              <a:rPr lang="en-GB" sz="1800" b="1">
                <a:latin typeface="Tempus Sans ITC"/>
              </a:rPr>
            </a:br>
            <a:r>
              <a:rPr lang="en-GB" sz="1600">
                <a:solidFill>
                  <a:srgbClr val="002060"/>
                </a:solidFill>
                <a:latin typeface="Tempus Sans ITC"/>
              </a:rPr>
              <a:t>Information is regularly published on the school website - </a:t>
            </a:r>
            <a:r>
              <a:rPr lang="en-GB" sz="1600" u="sng">
                <a:solidFill>
                  <a:srgbClr val="0070C0"/>
                </a:solidFill>
                <a:latin typeface="Tempus Sans ITC"/>
                <a:hlinkClick r:id="rId3">
                  <a:extLst>
                    <a:ext uri="{A12FA001-AC4F-418D-AE19-62706E023703}">
                      <ahyp:hlinkClr xmlns:ahyp="http://schemas.microsoft.com/office/drawing/2018/hyperlinkcolor" val="tx"/>
                    </a:ext>
                  </a:extLst>
                </a:hlinkClick>
              </a:rPr>
              <a:t>www.aberdaretownciwprimary.com</a:t>
            </a:r>
            <a:br>
              <a:rPr lang="en-GB" sz="1600" u="sng">
                <a:latin typeface="Tempus Sans ITC"/>
              </a:rPr>
            </a:br>
            <a:br>
              <a:rPr lang="en-GB" sz="1600" u="sng">
                <a:solidFill>
                  <a:srgbClr val="0070C0"/>
                </a:solidFill>
                <a:latin typeface="Tempus Sans ITC"/>
              </a:rPr>
            </a:br>
            <a:r>
              <a:rPr lang="en-GB" sz="2400" b="1">
                <a:solidFill>
                  <a:srgbClr val="002060"/>
                </a:solidFill>
                <a:latin typeface="Tempus Sans ITC"/>
              </a:rPr>
              <a:t>Class Dojo</a:t>
            </a:r>
            <a:br>
              <a:rPr lang="en-GB" sz="2400">
                <a:latin typeface="Tempus Sans ITC"/>
              </a:rPr>
            </a:br>
            <a:r>
              <a:rPr lang="en-GB" sz="1600">
                <a:solidFill>
                  <a:srgbClr val="002060"/>
                </a:solidFill>
                <a:latin typeface="Tempus Sans ITC"/>
              </a:rPr>
              <a:t>Parents can see the reward points that your child earns in school and can directly message Mrs Walters via ClassDojo. School policy is that teachers cannot be contacted directly via ClassDojo.</a:t>
            </a:r>
            <a:endParaRPr lang="en-GB" sz="1600">
              <a:latin typeface="Tempus Sans ITC"/>
            </a:endParaRPr>
          </a:p>
        </p:txBody>
      </p:sp>
      <p:pic>
        <p:nvPicPr>
          <p:cNvPr id="3" name="Picture 2">
            <a:extLst>
              <a:ext uri="{FF2B5EF4-FFF2-40B4-BE49-F238E27FC236}">
                <a16:creationId xmlns:a16="http://schemas.microsoft.com/office/drawing/2014/main" id="{E2B005BC-B2AF-6321-BF73-95A0E44AD49D}"/>
              </a:ext>
            </a:extLst>
          </p:cNvPr>
          <p:cNvPicPr/>
          <p:nvPr/>
        </p:nvPicPr>
        <p:blipFill>
          <a:blip r:embed="rId4"/>
          <a:stretch>
            <a:fillRect/>
          </a:stretch>
        </p:blipFill>
        <p:spPr>
          <a:xfrm>
            <a:off x="0" y="0"/>
            <a:ext cx="9144000" cy="5143500"/>
          </a:xfrm>
          <a:prstGeom prst="rect">
            <a:avLst/>
          </a:prstGeom>
        </p:spPr>
      </p:pic>
    </p:spTree>
    <p:extLst>
      <p:ext uri="{BB962C8B-B14F-4D97-AF65-F5344CB8AC3E}">
        <p14:creationId xmlns:p14="http://schemas.microsoft.com/office/powerpoint/2010/main" val="20579583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AC30DF4-8D61-FD32-D171-D12398F5CB32}"/>
              </a:ext>
            </a:extLst>
          </p:cNvPr>
          <p:cNvSpPr>
            <a:spLocks noGrp="1"/>
          </p:cNvSpPr>
          <p:nvPr>
            <p:ph type="title"/>
          </p:nvPr>
        </p:nvSpPr>
        <p:spPr/>
        <p:txBody>
          <a:bodyPr/>
          <a:lstStyle/>
          <a:p>
            <a:pPr lvl="0"/>
            <a:r>
              <a:rPr lang="en-GB" sz="2800" b="1" u="sng">
                <a:solidFill>
                  <a:srgbClr val="002060"/>
                </a:solidFill>
                <a:latin typeface="Tempus Sans ITC"/>
              </a:rPr>
              <a:t>Keeping in Touch</a:t>
            </a:r>
          </a:p>
          <a:p>
            <a:pPr lvl="0" algn="l"/>
            <a:endParaRPr lang="en-GB" sz="1800">
              <a:solidFill>
                <a:srgbClr val="002060"/>
              </a:solidFill>
              <a:latin typeface="Tempus Sans ITC"/>
            </a:endParaRPr>
          </a:p>
          <a:p>
            <a:pPr lvl="0" algn="l"/>
            <a:r>
              <a:rPr lang="en-GB" sz="2300" b="1">
                <a:solidFill>
                  <a:srgbClr val="002060"/>
                </a:solidFill>
                <a:latin typeface="Tempus Sans ITC"/>
              </a:rPr>
              <a:t>Headteacher email address</a:t>
            </a:r>
          </a:p>
          <a:p>
            <a:pPr lvl="0" algn="l"/>
            <a:r>
              <a:rPr lang="en-GB" sz="1600">
                <a:solidFill>
                  <a:srgbClr val="002060"/>
                </a:solidFill>
                <a:latin typeface="Tempus Sans ITC"/>
              </a:rPr>
              <a:t>If there is a query or concern that you feel cannot be addressed by the class teacher, please email Mrs Walters to arrange to discuss this further.</a:t>
            </a:r>
            <a:br>
              <a:rPr lang="en-GB" sz="1600">
                <a:solidFill>
                  <a:srgbClr val="002060"/>
                </a:solidFill>
                <a:latin typeface="Tempus Sans ITC"/>
              </a:rPr>
            </a:br>
            <a:br>
              <a:rPr lang="en-GB" sz="1600">
                <a:solidFill>
                  <a:srgbClr val="002060"/>
                </a:solidFill>
                <a:latin typeface="Tempus Sans ITC"/>
              </a:rPr>
            </a:br>
            <a:r>
              <a:rPr lang="en-GB" sz="2400" b="1">
                <a:solidFill>
                  <a:srgbClr val="002060"/>
                </a:solidFill>
                <a:latin typeface="Tempus Sans ITC"/>
              </a:rPr>
              <a:t>School Office</a:t>
            </a:r>
            <a:br>
              <a:rPr lang="en-GB" sz="2400" b="1">
                <a:solidFill>
                  <a:srgbClr val="002060"/>
                </a:solidFill>
                <a:latin typeface="Tempus Sans ITC"/>
              </a:rPr>
            </a:br>
            <a:r>
              <a:rPr lang="en-GB" sz="1600">
                <a:solidFill>
                  <a:srgbClr val="002060"/>
                </a:solidFill>
                <a:latin typeface="Tempus Sans ITC"/>
              </a:rPr>
              <a:t>If you need to inform us that you child is absent from school or you have an urgent message, please contact Mrs McGinn or Mrs Griffiths in the office. </a:t>
            </a:r>
            <a:br>
              <a:rPr lang="en-GB" sz="1600">
                <a:solidFill>
                  <a:srgbClr val="002060"/>
                </a:solidFill>
                <a:latin typeface="Tempus Sans ITC"/>
              </a:rPr>
            </a:br>
            <a:br>
              <a:rPr lang="en-GB" sz="1600">
                <a:solidFill>
                  <a:srgbClr val="002060"/>
                </a:solidFill>
                <a:latin typeface="Tempus Sans ITC"/>
              </a:rPr>
            </a:br>
            <a:r>
              <a:rPr lang="en-GB" sz="1600">
                <a:solidFill>
                  <a:srgbClr val="002060"/>
                </a:solidFill>
                <a:latin typeface="Tempus Sans ITC"/>
              </a:rPr>
              <a:t>Telephone Number: (01685) 871520</a:t>
            </a:r>
            <a:br>
              <a:rPr lang="en-GB" sz="1600">
                <a:solidFill>
                  <a:srgbClr val="002060"/>
                </a:solidFill>
                <a:latin typeface="Tempus Sans ITC"/>
              </a:rPr>
            </a:br>
            <a:r>
              <a:rPr lang="en-GB" sz="1600">
                <a:solidFill>
                  <a:srgbClr val="002060"/>
                </a:solidFill>
                <a:latin typeface="Tempus Sans ITC"/>
              </a:rPr>
              <a:t>Email address: admin@aberdaretownciwprimary.rctcbc.cymru</a:t>
            </a:r>
            <a:br>
              <a:rPr lang="en-GB" sz="1600">
                <a:solidFill>
                  <a:srgbClr val="002060"/>
                </a:solidFill>
                <a:latin typeface="Tempus Sans ITC"/>
              </a:rPr>
            </a:br>
            <a:br>
              <a:rPr lang="en-GB" sz="1600">
                <a:latin typeface="Tempus Sans ITC"/>
              </a:rPr>
            </a:br>
            <a:endParaRPr lang="en-GB" sz="1600">
              <a:solidFill>
                <a:srgbClr val="002060"/>
              </a:solidFill>
              <a:latin typeface="Tempus Sans ITC"/>
            </a:endParaRPr>
          </a:p>
        </p:txBody>
      </p:sp>
      <p:pic>
        <p:nvPicPr>
          <p:cNvPr id="3" name="Picture 2">
            <a:extLst>
              <a:ext uri="{FF2B5EF4-FFF2-40B4-BE49-F238E27FC236}">
                <a16:creationId xmlns:a16="http://schemas.microsoft.com/office/drawing/2014/main" id="{CC2E9F78-02BE-480C-D982-E793E9D07808}"/>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7646132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904A569-DDC8-B584-FA5D-9EFDC5A4240A}"/>
              </a:ext>
            </a:extLst>
          </p:cNvPr>
          <p:cNvSpPr>
            <a:spLocks noGrp="1"/>
          </p:cNvSpPr>
          <p:nvPr>
            <p:ph type="title"/>
          </p:nvPr>
        </p:nvSpPr>
        <p:spPr/>
        <p:txBody>
          <a:bodyPr/>
          <a:lstStyle/>
          <a:p>
            <a:pPr lvl="0"/>
            <a:r>
              <a:rPr lang="en-GB" sz="2800" b="1" u="sng">
                <a:solidFill>
                  <a:srgbClr val="002060"/>
                </a:solidFill>
                <a:latin typeface="Tempus Sans ITC"/>
              </a:rPr>
              <a:t>Homework and Support</a:t>
            </a:r>
            <a:endParaRPr lang="en-GB" sz="4000" u="sng">
              <a:solidFill>
                <a:srgbClr val="002060"/>
              </a:solidFill>
              <a:latin typeface="Tempus Sans ITC"/>
            </a:endParaRPr>
          </a:p>
          <a:p>
            <a:pPr lvl="0" algn="l"/>
            <a:endParaRPr lang="en-GB" sz="1800">
              <a:solidFill>
                <a:srgbClr val="002060"/>
              </a:solidFill>
              <a:latin typeface="Tempus Sans ITC"/>
            </a:endParaRPr>
          </a:p>
          <a:p>
            <a:pPr lvl="0" algn="l"/>
            <a:r>
              <a:rPr lang="en-GB" sz="1600">
                <a:solidFill>
                  <a:srgbClr val="002060"/>
                </a:solidFill>
                <a:latin typeface="Tempus Sans ITC"/>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a:t>
            </a:r>
            <a:br>
              <a:rPr lang="en-GB" sz="1600">
                <a:latin typeface="Tempus Sans ITC"/>
              </a:rPr>
            </a:br>
            <a:br>
              <a:rPr lang="en-GB" sz="1600">
                <a:latin typeface="Tempus Sans ITC"/>
              </a:rPr>
            </a:br>
            <a:r>
              <a:rPr lang="en-GB" sz="1600">
                <a:solidFill>
                  <a:srgbClr val="002060"/>
                </a:solidFill>
                <a:latin typeface="Tempus Sans ITC"/>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GB" sz="1800">
              <a:latin typeface="Tempus Sans ITC"/>
            </a:endParaRPr>
          </a:p>
        </p:txBody>
      </p:sp>
      <p:pic>
        <p:nvPicPr>
          <p:cNvPr id="3" name="Picture 2">
            <a:extLst>
              <a:ext uri="{FF2B5EF4-FFF2-40B4-BE49-F238E27FC236}">
                <a16:creationId xmlns:a16="http://schemas.microsoft.com/office/drawing/2014/main" id="{0DF3715A-A58A-CF31-C670-9C847B56D216}"/>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3370541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2D42D88-5EEA-6C52-9518-3DC65FD86C46}"/>
              </a:ext>
            </a:extLst>
          </p:cNvPr>
          <p:cNvSpPr>
            <a:spLocks noGrp="1"/>
          </p:cNvSpPr>
          <p:nvPr>
            <p:ph type="title"/>
          </p:nvPr>
        </p:nvSpPr>
        <p:spPr/>
        <p:txBody>
          <a:bodyPr/>
          <a:lstStyle/>
          <a:p>
            <a:pPr lvl="0"/>
            <a:r>
              <a:rPr lang="en-GB" sz="2800" b="1" u="sng">
                <a:solidFill>
                  <a:srgbClr val="002060"/>
                </a:solidFill>
                <a:latin typeface="Tempus Sans ITC"/>
              </a:rPr>
              <a:t>Questions</a:t>
            </a:r>
            <a:br>
              <a:rPr lang="en-GB" sz="2800" b="1" u="sng">
                <a:solidFill>
                  <a:srgbClr val="002060"/>
                </a:solidFill>
                <a:latin typeface="Tempus Sans ITC"/>
              </a:rPr>
            </a:br>
            <a:br>
              <a:rPr lang="en-GB" sz="2800" b="1" u="sng">
                <a:latin typeface="Tempus Sans ITC"/>
              </a:rPr>
            </a:br>
            <a:r>
              <a:rPr lang="en-GB" sz="1600">
                <a:solidFill>
                  <a:srgbClr val="002060"/>
                </a:solidFill>
                <a:latin typeface="Tempus Sans ITC"/>
              </a:rPr>
              <a:t>If you have any queries or concerns please stay behind after the presentation and take the opportunity to introduce yourself to your child's class teacher. They will be happy to help you.</a:t>
            </a:r>
            <a:br>
              <a:rPr lang="en-GB" sz="1600">
                <a:solidFill>
                  <a:srgbClr val="002060"/>
                </a:solidFill>
                <a:latin typeface="Tempus Sans ITC"/>
              </a:rPr>
            </a:br>
            <a:br>
              <a:rPr lang="en-GB" sz="1600">
                <a:solidFill>
                  <a:srgbClr val="002060"/>
                </a:solidFill>
                <a:latin typeface="Tempus Sans ITC"/>
              </a:rPr>
            </a:br>
            <a:br>
              <a:rPr lang="en-GB" sz="1600">
                <a:solidFill>
                  <a:srgbClr val="002060"/>
                </a:solidFill>
                <a:latin typeface="Tempus Sans ITC"/>
              </a:rPr>
            </a:br>
            <a:r>
              <a:rPr lang="en-GB" sz="1600">
                <a:solidFill>
                  <a:srgbClr val="002060"/>
                </a:solidFill>
                <a:latin typeface="Tempus Sans ITC"/>
              </a:rPr>
              <a:t>Many thanks for your time.</a:t>
            </a:r>
          </a:p>
          <a:p>
            <a:pPr lvl="0"/>
            <a:endParaRPr lang="en-GB" sz="1600">
              <a:solidFill>
                <a:srgbClr val="002060"/>
              </a:solidFill>
              <a:latin typeface="Tempus Sans ITC"/>
            </a:endParaRPr>
          </a:p>
          <a:p>
            <a:pPr lvl="0"/>
            <a:endParaRPr lang="en-GB" sz="1600">
              <a:solidFill>
                <a:srgbClr val="002060"/>
              </a:solidFill>
              <a:latin typeface="Tempus Sans ITC"/>
            </a:endParaRPr>
          </a:p>
        </p:txBody>
      </p:sp>
      <p:pic>
        <p:nvPicPr>
          <p:cNvPr id="3" name="Picture 2">
            <a:extLst>
              <a:ext uri="{FF2B5EF4-FFF2-40B4-BE49-F238E27FC236}">
                <a16:creationId xmlns:a16="http://schemas.microsoft.com/office/drawing/2014/main" id="{89EEE732-1C3A-C3F0-853B-1932B58E286C}"/>
              </a:ext>
            </a:extLst>
          </p:cNvPr>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14142119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1161</Words>
  <Application>Microsoft Office PowerPoint</Application>
  <PresentationFormat>On-screen Show (16:9)</PresentationFormat>
  <Paragraphs>50</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Aptos Display</vt:lpstr>
      <vt:lpstr>Arial</vt:lpstr>
      <vt:lpstr>Comic Sans MS</vt:lpstr>
      <vt:lpstr>Tempus Sans ITC</vt:lpstr>
      <vt:lpstr>Office Theme</vt:lpstr>
      <vt:lpstr>Croeso i Owls  Blwyddyn 6 </vt:lpstr>
      <vt:lpstr> Staff in Progression Step 3  (Year 4, Year 5 and Year 6)  Teachers: Mrs Reynolds, Mrs Hamlin, Mrs Manning, Mrs Evans and Miss Hipkiss  Teaching Assistants: Mrs Samuel, Mrs Pittard  Other Support Staff/Teachers: Miss Edmunds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In what ways has international trade and travel influenced our diet  Spring Term: How can dance be used to express our culture, creativity and Cynefin?  Summer Term: How can a town become more sustainable? </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the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this term this will be swimming lessons on a Monday. </vt:lpstr>
      <vt:lpstr>What should my child bring to school?  Snack Children may either bring their own healthy snack to eat mid morning - this should be fruit or veg, or they may purchase a healthy snack from the school 'Snack Shack'. Payments for snack must be made electronically via RCT Payit..   Lunch 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Coats and Gloves  Please ensure your children clothing suitable for the weather, especially a warm, waterproof coat every day - we will continue to spend a lot of time outdoors.  Book Folder Please bring this into school EVERY DAY and please practice reading together at home.  Reading at home every week is essential - a little every day goes a long way! </vt:lpstr>
      <vt:lpstr>Keeping in Touch   Teacher email addresses I can be contacted via hipkissd@hwbcymru.net.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McGinn or Mrs Griffiths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to your child's class teacher. They will be happy to help you.   Many thanks for your time.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 Hipkiss (Aberdare Town CiW Primary School)</dc:creator>
  <cp:lastModifiedBy>D Hipkiss (Aberdare Town CiW Primary School)</cp:lastModifiedBy>
  <cp:revision>1</cp:revision>
  <dcterms:created xsi:type="dcterms:W3CDTF">2025-09-19T14:45:18Z</dcterms:created>
  <dcterms:modified xsi:type="dcterms:W3CDTF">2025-09-19T14:45:18Z</dcterms:modified>
</cp:coreProperties>
</file>