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1"/>
  </p:notesMasterIdLst>
  <p:sldIdLst>
    <p:sldId id="256" r:id="rId2"/>
    <p:sldId id="257" r:id="rId3"/>
    <p:sldId id="258" r:id="rId4"/>
    <p:sldId id="259" r:id="rId5"/>
    <p:sldId id="260" r:id="rId6"/>
    <p:sldId id="261" r:id="rId7"/>
    <p:sldId id="262" r:id="rId8"/>
    <p:sldId id="275" r:id="rId9"/>
    <p:sldId id="272" r:id="rId10"/>
    <p:sldId id="273" r:id="rId11"/>
    <p:sldId id="263" r:id="rId12"/>
    <p:sldId id="264" r:id="rId13"/>
    <p:sldId id="265" r:id="rId14"/>
    <p:sldId id="266" r:id="rId15"/>
    <p:sldId id="274" r:id="rId16"/>
    <p:sldId id="268" r:id="rId17"/>
    <p:sldId id="276" r:id="rId18"/>
    <p:sldId id="269" r:id="rId19"/>
    <p:sldId id="271" r:id="rId2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FEF966-B551-27C4-7095-1E6BB45035BC}" v="38" dt="2025-09-19T14:45:45.147"/>
    <p1510:client id="{831E5B48-1AB6-4C5D-2D23-BA9BB3DD185E}" v="4" dt="2025-09-19T14:40:07.9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5" autoAdjust="0"/>
    <p:restoredTop sz="94660"/>
  </p:normalViewPr>
  <p:slideViewPr>
    <p:cSldViewPr snapToGrid="0">
      <p:cViewPr varScale="1">
        <p:scale>
          <a:sx n="84" d="100"/>
          <a:sy n="84" d="100"/>
        </p:scale>
        <p:origin x="932" y="6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52df5ea5b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52df5ea5b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52df5ea5b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52df5ea5b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52df5ea5b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52df5ea5b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52df5ea5b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52df5ea5b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CMLnc8lMxE&amp;t=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reynoldsa77@hwbcymru.net"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www.aberdaretownciwprimary.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err="1">
                <a:solidFill>
                  <a:srgbClr val="002060"/>
                </a:solidFill>
                <a:latin typeface="Tempus Sans ITC"/>
                <a:ea typeface="Comic Sans MS"/>
                <a:cs typeface="Comic Sans MS"/>
                <a:sym typeface="Comic Sans MS"/>
              </a:rPr>
              <a:t>Croeso</a:t>
            </a:r>
            <a:r>
              <a:rPr lang="en" sz="4600" b="1" dirty="0">
                <a:solidFill>
                  <a:srgbClr val="002060"/>
                </a:solidFill>
                <a:latin typeface="Tempus Sans ITC"/>
                <a:ea typeface="Comic Sans MS"/>
                <a:cs typeface="Comic Sans MS"/>
                <a:sym typeface="Comic Sans MS"/>
              </a:rPr>
              <a:t> </a:t>
            </a:r>
            <a:r>
              <a:rPr lang="en" sz="4600" b="1" dirty="0" err="1">
                <a:solidFill>
                  <a:srgbClr val="002060"/>
                </a:solidFill>
                <a:latin typeface="Tempus Sans ITC"/>
                <a:ea typeface="Comic Sans MS"/>
                <a:cs typeface="Comic Sans MS"/>
                <a:sym typeface="Comic Sans MS"/>
              </a:rPr>
              <a:t>i</a:t>
            </a:r>
            <a:r>
              <a:rPr lang="en" sz="4600" b="1" dirty="0">
                <a:solidFill>
                  <a:srgbClr val="002060"/>
                </a:solidFill>
                <a:latin typeface="Tempus Sans ITC"/>
                <a:ea typeface="Comic Sans MS"/>
                <a:cs typeface="Comic Sans MS"/>
                <a:sym typeface="Comic Sans MS"/>
              </a:rPr>
              <a:t> Squirrels</a:t>
            </a:r>
            <a:br>
              <a:rPr lang="en" sz="4600" b="1" dirty="0">
                <a:latin typeface="Tempus Sans ITC" panose="04020404030D07020202" pitchFamily="82" charset="0"/>
                <a:ea typeface="Comic Sans MS"/>
                <a:cs typeface="Comic Sans MS"/>
              </a:rPr>
            </a:br>
            <a:br>
              <a:rPr lang="en" sz="4600" b="1" dirty="0">
                <a:latin typeface="Tempus Sans ITC" panose="04020404030D07020202" pitchFamily="82" charset="0"/>
                <a:ea typeface="Comic Sans MS"/>
                <a:cs typeface="Comic Sans MS"/>
              </a:rPr>
            </a:br>
            <a:r>
              <a:rPr lang="en" sz="4600" b="1" dirty="0">
                <a:solidFill>
                  <a:srgbClr val="002060"/>
                </a:solidFill>
                <a:latin typeface="Tempus Sans ITC"/>
                <a:ea typeface="Comic Sans MS"/>
                <a:cs typeface="Comic Sans MS"/>
                <a:sym typeface="Comic Sans MS"/>
              </a:rPr>
              <a:t>Blwyddyn 4</a:t>
            </a:r>
            <a:endParaRPr lang="en-US" sz="4600" b="1" dirty="0">
              <a:solidFill>
                <a:srgbClr val="002060"/>
              </a:solidFill>
              <a:latin typeface="Tempus Sans ITC"/>
              <a:ea typeface="Comic Sans MS"/>
              <a:cs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A group of children sitting at a table&#10;&#10;AI-generated content may be incorrect.">
            <a:extLst>
              <a:ext uri="{FF2B5EF4-FFF2-40B4-BE49-F238E27FC236}">
                <a16:creationId xmlns:a16="http://schemas.microsoft.com/office/drawing/2014/main" id="{2459D2B0-E439-5201-062A-323258CAA78C}"/>
              </a:ext>
            </a:extLst>
          </p:cNvPr>
          <p:cNvPicPr>
            <a:picLocks noChangeAspect="1"/>
          </p:cNvPicPr>
          <p:nvPr/>
        </p:nvPicPr>
        <p:blipFill>
          <a:blip r:embed="rId4"/>
          <a:stretch>
            <a:fillRect/>
          </a:stretch>
        </p:blipFill>
        <p:spPr>
          <a:xfrm>
            <a:off x="255024" y="297273"/>
            <a:ext cx="2614767" cy="1958770"/>
          </a:xfrm>
          <a:prstGeom prst="rect">
            <a:avLst/>
          </a:prstGeom>
        </p:spPr>
      </p:pic>
      <p:pic>
        <p:nvPicPr>
          <p:cNvPr id="6" name="Picture 5" descr="A group of kids in a classroom&#10;&#10;AI-generated content may be incorrect.">
            <a:extLst>
              <a:ext uri="{FF2B5EF4-FFF2-40B4-BE49-F238E27FC236}">
                <a16:creationId xmlns:a16="http://schemas.microsoft.com/office/drawing/2014/main" id="{43E33EB3-9B0E-156D-110A-E554B1B3DB0F}"/>
              </a:ext>
            </a:extLst>
          </p:cNvPr>
          <p:cNvPicPr>
            <a:picLocks noChangeAspect="1"/>
          </p:cNvPicPr>
          <p:nvPr/>
        </p:nvPicPr>
        <p:blipFill>
          <a:blip r:embed="rId5"/>
          <a:stretch>
            <a:fillRect/>
          </a:stretch>
        </p:blipFill>
        <p:spPr>
          <a:xfrm>
            <a:off x="6301862" y="297272"/>
            <a:ext cx="2596332" cy="1949553"/>
          </a:xfrm>
          <a:prstGeom prst="rect">
            <a:avLst/>
          </a:prstGeom>
        </p:spPr>
      </p:pic>
      <p:pic>
        <p:nvPicPr>
          <p:cNvPr id="8" name="Picture 7" descr="A group of kids holding a map&#10;&#10;AI-generated content may be incorrect.">
            <a:extLst>
              <a:ext uri="{FF2B5EF4-FFF2-40B4-BE49-F238E27FC236}">
                <a16:creationId xmlns:a16="http://schemas.microsoft.com/office/drawing/2014/main" id="{C7F35055-7AEF-3A24-3529-36B00E277C9B}"/>
              </a:ext>
            </a:extLst>
          </p:cNvPr>
          <p:cNvPicPr>
            <a:picLocks noChangeAspect="1"/>
          </p:cNvPicPr>
          <p:nvPr/>
        </p:nvPicPr>
        <p:blipFill>
          <a:blip r:embed="rId6"/>
          <a:stretch>
            <a:fillRect/>
          </a:stretch>
        </p:blipFill>
        <p:spPr>
          <a:xfrm>
            <a:off x="6135943" y="2850585"/>
            <a:ext cx="2753034" cy="1967989"/>
          </a:xfrm>
          <a:prstGeom prst="rect">
            <a:avLst/>
          </a:prstGeom>
        </p:spPr>
      </p:pic>
      <p:pic>
        <p:nvPicPr>
          <p:cNvPr id="10" name="Picture 9" descr="A room with tables and chairs&#10;&#10;AI-generated content may be incorrect.">
            <a:extLst>
              <a:ext uri="{FF2B5EF4-FFF2-40B4-BE49-F238E27FC236}">
                <a16:creationId xmlns:a16="http://schemas.microsoft.com/office/drawing/2014/main" id="{9D348C30-1E6E-27F3-50E6-68FEA230DE37}"/>
              </a:ext>
            </a:extLst>
          </p:cNvPr>
          <p:cNvPicPr>
            <a:picLocks noChangeAspect="1"/>
          </p:cNvPicPr>
          <p:nvPr/>
        </p:nvPicPr>
        <p:blipFill>
          <a:blip r:embed="rId7"/>
          <a:stretch>
            <a:fillRect/>
          </a:stretch>
        </p:blipFill>
        <p:spPr>
          <a:xfrm>
            <a:off x="255024" y="2850584"/>
            <a:ext cx="2623985" cy="19864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r>
              <a:rPr lang="en" sz="2800" b="1" u="sng" dirty="0">
                <a:solidFill>
                  <a:srgbClr val="002060"/>
                </a:solidFill>
                <a:latin typeface="Tempus Sans ITC"/>
                <a:ea typeface="Comic Sans MS"/>
                <a:cs typeface="Comic Sans MS"/>
                <a:sym typeface="Comic Sans MS"/>
              </a:rPr>
              <a:t>Staff in Progression Step 3 </a:t>
            </a:r>
            <a:br>
              <a:rPr lang="en" sz="2800" b="1" dirty="0">
                <a:latin typeface="Tempus Sans ITC" panose="04020404030D07020202" pitchFamily="82" charset="0"/>
                <a:ea typeface="Comic Sans MS"/>
                <a:cs typeface="Comic Sans MS"/>
              </a:rPr>
            </a:br>
            <a:r>
              <a:rPr lang="en" sz="2300" b="1" dirty="0">
                <a:solidFill>
                  <a:srgbClr val="002060"/>
                </a:solidFill>
                <a:latin typeface="Tempus Sans ITC"/>
                <a:ea typeface="Comic Sans MS"/>
                <a:cs typeface="Comic Sans MS"/>
                <a:sym typeface="Comic Sans MS"/>
              </a:rPr>
              <a:t>(Year 4, Year 5 and Year 6)</a:t>
            </a:r>
            <a:br>
              <a:rPr lang="en" sz="23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Teachers:</a:t>
            </a:r>
            <a:br>
              <a:rPr lang="en" sz="2300" dirty="0">
                <a:latin typeface="Tempus Sans ITC" panose="04020404030D07020202" pitchFamily="82" charset="0"/>
                <a:ea typeface="Comic Sans MS"/>
                <a:cs typeface="Comic Sans MS"/>
              </a:rPr>
            </a:b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Reynolds,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Hamlin,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Manning,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Evans and Miss Hipkiss</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Teaching Assistants:</a:t>
            </a:r>
            <a:endParaRPr sz="2300" b="1" u="sng">
              <a:solidFill>
                <a:srgbClr val="002060"/>
              </a:solidFill>
              <a:latin typeface="Tempus Sans ITC"/>
              <a:ea typeface="Comic Sans MS"/>
              <a:cs typeface="Comic Sans MS"/>
              <a:sym typeface="Comic Sans MS"/>
            </a:endParaRPr>
          </a:p>
          <a:p>
            <a:pPr marL="0" lvl="0" indent="0" rtl="0">
              <a:spcBef>
                <a:spcPts val="0"/>
              </a:spcBef>
              <a:spcAft>
                <a:spcPts val="0"/>
              </a:spcAft>
              <a:buNone/>
            </a:pP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Samuel,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Pittard</a:t>
            </a:r>
            <a:br>
              <a:rPr lang="en" sz="2300" dirty="0">
                <a:latin typeface="Tempus Sans ITC" panose="04020404030D07020202" pitchFamily="82" charset="0"/>
                <a:ea typeface="Comic Sans MS"/>
                <a:cs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GB" sz="2300" dirty="0">
                <a:solidFill>
                  <a:srgbClr val="002060"/>
                </a:solidFill>
                <a:latin typeface="Tempus Sans ITC"/>
                <a:ea typeface="Comic Sans MS"/>
                <a:cs typeface="Comic Sans MS"/>
                <a:sym typeface="Comic Sans MS"/>
              </a:rPr>
              <a:t>Miss Edmunds</a:t>
            </a:r>
            <a:endParaRPr sz="2300" dirty="0">
              <a:solidFill>
                <a:srgbClr val="002060"/>
              </a:solidFill>
              <a:latin typeface="Tempus Sans ITC"/>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43568"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15">
            <a:hlinkClick r:id="rId3"/>
          </p:cNvPr>
          <p:cNvPicPr preferRelativeResize="0"/>
          <p:nvPr/>
        </p:nvPicPr>
        <p:blipFill>
          <a:blip r:embed="rId4">
            <a:alphaModFix/>
          </a:blip>
          <a:stretch>
            <a:fillRect/>
          </a:stretch>
        </p:blipFill>
        <p:spPr>
          <a:xfrm>
            <a:off x="518550" y="0"/>
            <a:ext cx="8106900" cy="51434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80" name="Google Shape;80;p16"/>
          <p:cNvPicPr preferRelativeResize="0"/>
          <p:nvPr/>
        </p:nvPicPr>
        <p:blipFill>
          <a:blip r:embed="rId3">
            <a:alphaModFix/>
          </a:blip>
          <a:stretch>
            <a:fillRect/>
          </a:stretch>
        </p:blipFill>
        <p:spPr>
          <a:xfrm>
            <a:off x="4626921" y="0"/>
            <a:ext cx="3918856" cy="5143499"/>
          </a:xfrm>
          <a:prstGeom prst="rect">
            <a:avLst/>
          </a:prstGeom>
          <a:noFill/>
          <a:ln>
            <a:noFill/>
          </a:ln>
        </p:spPr>
      </p:pic>
      <p:pic>
        <p:nvPicPr>
          <p:cNvPr id="81" name="Google Shape;81;p16"/>
          <p:cNvPicPr preferRelativeResize="0"/>
          <p:nvPr/>
        </p:nvPicPr>
        <p:blipFill>
          <a:blip r:embed="rId4">
            <a:alphaModFix/>
          </a:blip>
          <a:stretch>
            <a:fillRect/>
          </a:stretch>
        </p:blipFill>
        <p:spPr>
          <a:xfrm>
            <a:off x="663631" y="0"/>
            <a:ext cx="3976038" cy="5143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8" name="Google Shape;88;p17"/>
          <p:cNvPicPr preferRelativeResize="0"/>
          <p:nvPr/>
        </p:nvPicPr>
        <p:blipFill>
          <a:blip r:embed="rId3">
            <a:alphaModFix/>
          </a:blip>
          <a:stretch>
            <a:fillRect/>
          </a:stretch>
        </p:blipFill>
        <p:spPr>
          <a:xfrm>
            <a:off x="559300" y="0"/>
            <a:ext cx="3910651" cy="5143501"/>
          </a:xfrm>
          <a:prstGeom prst="rect">
            <a:avLst/>
          </a:prstGeom>
          <a:noFill/>
          <a:ln>
            <a:noFill/>
          </a:ln>
        </p:spPr>
      </p:pic>
      <p:pic>
        <p:nvPicPr>
          <p:cNvPr id="89" name="Google Shape;89;p17"/>
          <p:cNvPicPr preferRelativeResize="0"/>
          <p:nvPr/>
        </p:nvPicPr>
        <p:blipFill>
          <a:blip r:embed="rId4">
            <a:alphaModFix/>
          </a:blip>
          <a:stretch>
            <a:fillRect/>
          </a:stretch>
        </p:blipFill>
        <p:spPr>
          <a:xfrm>
            <a:off x="4495788" y="0"/>
            <a:ext cx="3894175" cy="51435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6" name="Google Shape;96;p18"/>
          <p:cNvPicPr preferRelativeResize="0"/>
          <p:nvPr/>
        </p:nvPicPr>
        <p:blipFill>
          <a:blip r:embed="rId3">
            <a:alphaModFix/>
          </a:blip>
          <a:stretch>
            <a:fillRect/>
          </a:stretch>
        </p:blipFill>
        <p:spPr>
          <a:xfrm>
            <a:off x="404020" y="0"/>
            <a:ext cx="3914111" cy="5143501"/>
          </a:xfrm>
          <a:prstGeom prst="rect">
            <a:avLst/>
          </a:prstGeom>
          <a:noFill/>
          <a:ln>
            <a:noFill/>
          </a:ln>
        </p:spPr>
      </p:pic>
      <p:pic>
        <p:nvPicPr>
          <p:cNvPr id="97" name="Google Shape;97;p18"/>
          <p:cNvPicPr preferRelativeResize="0"/>
          <p:nvPr/>
        </p:nvPicPr>
        <p:blipFill>
          <a:blip r:embed="rId4">
            <a:alphaModFix/>
          </a:blip>
          <a:stretch>
            <a:fillRect/>
          </a:stretch>
        </p:blipFill>
        <p:spPr>
          <a:xfrm>
            <a:off x="4318072" y="-575"/>
            <a:ext cx="3976657"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4401205"/>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Our Town Church School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ea typeface="Comic Sans MS"/>
                <a:cs typeface="Comic Sans MS"/>
                <a:sym typeface="Comic Sans MS"/>
              </a:rPr>
              <a:t>Our Faith, our Values and our Christian ethos are the foundations of our school. Our</a:t>
            </a:r>
            <a:r>
              <a:rPr lang="en" sz="2300" dirty="0">
                <a:solidFill>
                  <a:srgbClr val="002060"/>
                </a:solidFill>
                <a:latin typeface="Tempus Sans ITC"/>
              </a:rPr>
              <a:t> school mission statement is:</a:t>
            </a:r>
          </a:p>
          <a:p>
            <a:pPr algn="ctr"/>
            <a:endParaRPr lang="en" sz="2300" dirty="0">
              <a:solidFill>
                <a:srgbClr val="002060"/>
              </a:solidFill>
              <a:latin typeface="Tempus Sans ITC"/>
            </a:endParaRPr>
          </a:p>
          <a:p>
            <a:pPr marL="285750" indent="-285750" algn="just">
              <a:buFont typeface="Symbol"/>
              <a:buChar char="•"/>
            </a:pPr>
            <a:r>
              <a:rPr lang="en-US" sz="1200" dirty="0">
                <a:solidFill>
                  <a:srgbClr val="002060"/>
                </a:solidFill>
                <a:latin typeface="Cavolini"/>
                <a:cs typeface="Cavolini"/>
              </a:rPr>
              <a:t>To encourage all children and adults to grow in confidence and to understand that they can reach for the stars.</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ensure that everyone feels valued and knows that they are part of God’s family.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promote pride in our school family and our work.</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strong links between our school, our families, our church and the wider community.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a love of learning that will last our whole lives and to share that love with those we meet.</a:t>
            </a:r>
            <a:endParaRPr lang="en" sz="1200" dirty="0">
              <a:solidFill>
                <a:srgbClr val="002060"/>
              </a:solidFill>
              <a:latin typeface="Cavolini"/>
              <a:cs typeface="Cavolini"/>
            </a:endParaRPr>
          </a:p>
          <a:p>
            <a:pPr marL="285750" indent="-285750" algn="just">
              <a:buFont typeface="Symbol"/>
              <a:buChar char="•"/>
            </a:pPr>
            <a:endParaRPr lang="en-US" sz="1200" dirty="0">
              <a:solidFill>
                <a:srgbClr val="002060"/>
              </a:solidFill>
              <a:latin typeface="Cavolini"/>
              <a:cs typeface="Cavolini"/>
            </a:endParaRPr>
          </a:p>
          <a:p>
            <a:pPr algn="just"/>
            <a:r>
              <a:rPr lang="en-US" sz="1200" i="1" dirty="0">
                <a:latin typeface="Cavolini"/>
                <a:cs typeface="Cavolini"/>
              </a:rPr>
              <a:t>This Mission Statement was created by the children of Town Church Primary with staff and Governors and approved by the Full Governing Body</a:t>
            </a:r>
            <a:endParaRPr lang="en-US" dirty="0"/>
          </a:p>
          <a:p>
            <a:pPr algn="ctr"/>
            <a:endParaRPr lang="en" sz="2300" dirty="0">
              <a:solidFill>
                <a:srgbClr val="002060"/>
              </a:solidFill>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827971"/>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2025/26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pupil independence and effectiveness</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reading and spelling</a:t>
            </a:r>
          </a:p>
          <a:p>
            <a:pPr marL="457200" indent="-457200" algn="ctr">
              <a:lnSpc>
                <a:spcPct val="150000"/>
              </a:lnSpc>
              <a:buAutoNum type="arabicPeriod"/>
            </a:pPr>
            <a:r>
              <a:rPr lang="en" sz="1800" dirty="0">
                <a:solidFill>
                  <a:srgbClr val="002060"/>
                </a:solidFill>
                <a:latin typeface="Tempus Sans ITC"/>
              </a:rPr>
              <a:t>To improve standards of </a:t>
            </a:r>
            <a:r>
              <a:rPr lang="en" sz="1800" b="1" dirty="0">
                <a:solidFill>
                  <a:srgbClr val="002060"/>
                </a:solidFill>
                <a:latin typeface="Tempus Sans ITC"/>
              </a:rPr>
              <a:t>mental arithmetic</a:t>
            </a:r>
            <a:r>
              <a:rPr lang="en" sz="1800" dirty="0">
                <a:solidFill>
                  <a:srgbClr val="002060"/>
                </a:solidFill>
                <a:latin typeface="Tempus Sans ITC"/>
              </a:rPr>
              <a:t> and to further embed the </a:t>
            </a:r>
            <a:r>
              <a:rPr lang="en" sz="1800" b="1" dirty="0">
                <a:solidFill>
                  <a:srgbClr val="002060"/>
                </a:solidFill>
                <a:latin typeface="Tempus Sans ITC"/>
              </a:rPr>
              <a:t>CPA (concrete, Pictorial, Abstract) approach</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Welsh oracy</a:t>
            </a:r>
            <a:endParaRPr lang="en" sz="1800" b="1" dirty="0"/>
          </a:p>
          <a:p>
            <a:pPr marL="457200" indent="-457200" algn="ctr">
              <a:lnSpc>
                <a:spcPct val="150000"/>
              </a:lnSpc>
              <a:buAutoNum type="arabicPeriod"/>
            </a:pPr>
            <a:r>
              <a:rPr lang="en" sz="1800" dirty="0">
                <a:solidFill>
                  <a:srgbClr val="002060"/>
                </a:solidFill>
                <a:latin typeface="Tempus Sans ITC"/>
              </a:rPr>
              <a:t>To further develop </a:t>
            </a:r>
            <a:r>
              <a:rPr lang="en" sz="1800" b="1" dirty="0">
                <a:solidFill>
                  <a:srgbClr val="002060"/>
                </a:solidFill>
                <a:latin typeface="Tempus Sans ITC"/>
              </a:rPr>
              <a:t>RVE (Religion, Values and Ethics)</a:t>
            </a:r>
            <a:r>
              <a:rPr lang="en" sz="1800" dirty="0">
                <a:solidFill>
                  <a:srgbClr val="002060"/>
                </a:solidFill>
                <a:latin typeface="Tempus Sans ITC"/>
              </a:rPr>
              <a:t> and our </a:t>
            </a:r>
            <a:r>
              <a:rPr lang="en" sz="1800" b="1" dirty="0">
                <a:solidFill>
                  <a:srgbClr val="002060"/>
                </a:solidFill>
                <a:latin typeface="Tempus Sans ITC"/>
              </a:rPr>
              <a:t>awareness and understanding of other faiths</a:t>
            </a:r>
            <a:r>
              <a:rPr lang="en" sz="1800" dirty="0">
                <a:solidFill>
                  <a:srgbClr val="002060"/>
                </a:solidFill>
                <a:latin typeface="Tempus Sans ITC"/>
              </a:rPr>
              <a:t>.</a:t>
            </a: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pic>
        <p:nvPicPr>
          <p:cNvPr id="4098" name="Picture 2">
            <a:extLst>
              <a:ext uri="{FF2B5EF4-FFF2-40B4-BE49-F238E27FC236}">
                <a16:creationId xmlns:a16="http://schemas.microsoft.com/office/drawing/2014/main" id="{39DA95B0-9307-4B0A-B316-5ACC5B5B2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782" y="1008568"/>
            <a:ext cx="6836435" cy="375676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85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Inquiry Based Learning</a:t>
            </a:r>
            <a:br>
              <a:rPr lang="en" sz="2800" b="1" u="sng" dirty="0">
                <a:latin typeface="Tempus Sans ITC" panose="04020404030D07020202" pitchFamily="82" charset="0"/>
                <a:ea typeface="Comic Sans MS"/>
                <a:cs typeface="Comic Sans MS"/>
              </a:rPr>
            </a:br>
            <a:endParaRPr sz="2800" b="1" dirty="0">
              <a:solidFill>
                <a:srgbClr val="002060"/>
              </a:solidFill>
              <a:latin typeface="Tempus Sans ITC" panose="04020404030D07020202" pitchFamily="82" charset="0"/>
              <a:ea typeface="Comic Sans MS"/>
              <a:cs typeface="Comic Sans MS"/>
              <a:sym typeface="Comic Sans MS"/>
            </a:endParaRPr>
          </a:p>
          <a:p>
            <a:pPr marL="457200" algn="l"/>
            <a:r>
              <a:rPr lang="en" sz="2800" b="1" u="sng" dirty="0">
                <a:solidFill>
                  <a:srgbClr val="002060"/>
                </a:solidFill>
                <a:latin typeface="Tempus Sans ITC"/>
                <a:ea typeface="Comic Sans MS"/>
                <a:cs typeface="Comic Sans MS"/>
                <a:sym typeface="Comic Sans MS"/>
              </a:rPr>
              <a:t>Autumn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rPr>
              <a:t>How have children's rights changed over time?</a:t>
            </a:r>
            <a:br>
              <a:rPr lang="en" sz="2300"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Spring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rPr>
              <a:t>How do artists from different cultures and religions express their beliefs, stories, and identities through art?</a:t>
            </a:r>
            <a:br>
              <a:rPr lang="en" sz="2800" b="1"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Summer Term:</a:t>
            </a:r>
            <a:br>
              <a:rPr lang="en" sz="2800" b="1" u="sng" dirty="0">
                <a:solidFill>
                  <a:srgbClr val="002060"/>
                </a:solidFill>
                <a:latin typeface="Tempus Sans ITC"/>
                <a:ea typeface="Comic Sans MS"/>
                <a:cs typeface="Comic Sans MS"/>
              </a:rPr>
            </a:br>
            <a:r>
              <a:rPr lang="en" sz="2300" dirty="0">
                <a:solidFill>
                  <a:srgbClr val="002060"/>
                </a:solidFill>
                <a:latin typeface="Tempus Sans ITC"/>
                <a:ea typeface="Comic Sans MS"/>
                <a:cs typeface="Comic Sans MS"/>
              </a:rPr>
              <a:t>How do different animals adapt to survive their habitats? What happens when those habitats change?</a:t>
            </a:r>
            <a:endParaRPr sz="2300" b="1" dirty="0">
              <a:solidFill>
                <a:srgbClr val="002060"/>
              </a:solidFill>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algn="l"/>
            <a:r>
              <a:rPr lang="en" sz="160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main junior </a:t>
            </a: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687550"/>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dirty="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dirty="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which is </a:t>
            </a:r>
            <a:r>
              <a:rPr lang="en" sz="1600" b="1" dirty="0">
                <a:solidFill>
                  <a:srgbClr val="002060"/>
                </a:solidFill>
                <a:latin typeface="Tempus Sans ITC"/>
                <a:ea typeface="Comic Sans MS"/>
                <a:cs typeface="Comic Sans MS"/>
                <a:sym typeface="Comic Sans MS"/>
              </a:rPr>
              <a:t>MONDAY.</a:t>
            </a: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either bring</a:t>
            </a:r>
            <a:r>
              <a:rPr lang="en" sz="1600" b="1" dirty="0">
                <a:solidFill>
                  <a:srgbClr val="004B53"/>
                </a:solidFill>
                <a:latin typeface="Tempus Sans ITC"/>
                <a:ea typeface="Comic Sans MS"/>
                <a:cs typeface="Comic Sans MS"/>
                <a:sym typeface="Comic Sans MS"/>
              </a:rPr>
              <a:t>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 or they may purchase a healthy snack from the school 'Snack Shack'. Payments for snack must be made electronically via RCT Payit..</a:t>
            </a:r>
            <a:br>
              <a:rPr lang="en" sz="1600" dirty="0">
                <a:solidFill>
                  <a:srgbClr val="004B53"/>
                </a:solidFill>
                <a:latin typeface="Tempus Sans ITC"/>
                <a:ea typeface="Comic Sans MS"/>
                <a:cs typeface="Comic Sans MS"/>
              </a:rPr>
            </a:b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02216"/>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dirty="0">
              <a:solidFill>
                <a:srgbClr val="004B53"/>
              </a:solidFill>
              <a:latin typeface="Tempus Sans ITC"/>
              <a:ea typeface="Comic Sans MS"/>
              <a:cs typeface="Comic Sans MS"/>
            </a:endParaRPr>
          </a:p>
          <a:p>
            <a:pPr marL="0" lvl="0" indent="0" algn="l" rtl="0">
              <a:spcBef>
                <a:spcPts val="0"/>
              </a:spcBef>
              <a:spcAft>
                <a:spcPts val="0"/>
              </a:spcAft>
              <a:buNone/>
            </a:pPr>
            <a:endParaRPr sz="1400" b="1" dirty="0">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 throughout the day.</a:t>
            </a:r>
            <a:br>
              <a:rPr lang="en" sz="1600" dirty="0">
                <a:latin typeface="Tempus Sans ITC"/>
                <a:ea typeface="Comic Sans MS"/>
                <a:cs typeface="Comic Sans MS"/>
              </a:rPr>
            </a:br>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Coats and Gloves </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Folder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bring this into school EVERY DAY and please practice reading together at home.</a:t>
            </a:r>
            <a:br>
              <a:rPr lang="en" sz="1600" dirty="0">
                <a:solidFill>
                  <a:srgbClr val="004B53"/>
                </a:solidFill>
                <a:latin typeface="Tempus Sans ITC"/>
                <a:ea typeface="Comic Sans MS"/>
                <a:cs typeface="Comic Sans MS"/>
                <a:sym typeface="Comic Sans MS"/>
              </a:rPr>
            </a:br>
            <a:r>
              <a:rPr lang="en" sz="1600" b="1" dirty="0">
                <a:solidFill>
                  <a:srgbClr val="004B53"/>
                </a:solidFill>
                <a:latin typeface="Tempus Sans ITC"/>
                <a:ea typeface="Comic Sans MS"/>
                <a:cs typeface="Comic Sans MS"/>
                <a:sym typeface="Comic Sans MS"/>
              </a:rPr>
              <a:t>Reading at home every week is essential - a little every day goes a long way!</a:t>
            </a:r>
            <a:endParaRPr lang="en-US" sz="1600" dirty="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600" dirty="0">
                <a:solidFill>
                  <a:srgbClr val="002060"/>
                </a:solidFill>
                <a:latin typeface="Tempus Sans ITC"/>
                <a:ea typeface="Comic Sans MS"/>
                <a:cs typeface="Comic Sans MS"/>
                <a:sym typeface="Comic Sans MS"/>
              </a:rPr>
              <a:t>I can be contacted via </a:t>
            </a:r>
            <a:r>
              <a:rPr lang="en-GB" sz="1600" dirty="0">
                <a:solidFill>
                  <a:srgbClr val="002060"/>
                </a:solidFill>
                <a:latin typeface="Tempus Sans ITC"/>
                <a:ea typeface="Comic Sans MS"/>
                <a:cs typeface="Comic Sans MS"/>
                <a:sym typeface="Comic Sans MS"/>
                <a:hlinkClick r:id="rId3"/>
              </a:rPr>
              <a:t>reynoldsa77@hwbcymru.net</a:t>
            </a:r>
            <a:r>
              <a:rPr lang="en-GB" sz="1600" dirty="0">
                <a:solidFill>
                  <a:srgbClr val="002060"/>
                </a:solidFill>
                <a:latin typeface="Tempus Sans ITC"/>
                <a:ea typeface="Comic Sans MS"/>
                <a:cs typeface="Comic Sans MS"/>
                <a:sym typeface="Comic Sans MS"/>
              </a:rPr>
              <a:t>.</a:t>
            </a:r>
            <a:r>
              <a:rPr lang="en" sz="1600" dirty="0">
                <a:solidFill>
                  <a:srgbClr val="002060"/>
                </a:solidFill>
                <a:latin typeface="Tempus Sans ITC"/>
                <a:ea typeface="Comic Sans MS"/>
                <a:cs typeface="Comic Sans MS"/>
                <a:sym typeface="Comic Sans MS"/>
              </a:rPr>
              <a:t> However, during school hours, I am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4"/>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McGinn or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Griffiths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t>
            </a:r>
            <a:r>
              <a:rPr lang="en" sz="1600" dirty="0" err="1">
                <a:solidFill>
                  <a:srgbClr val="002060"/>
                </a:solidFill>
                <a:latin typeface="Tempus Sans ITC"/>
                <a:ea typeface="Comic Sans MS"/>
                <a:cs typeface="Comic Sans MS"/>
              </a:rPr>
              <a:t>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to your child's class teacher. They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TotalTime>
  <Words>1485</Words>
  <Application>Microsoft Office PowerPoint</Application>
  <PresentationFormat>On-screen Show (16:9)</PresentationFormat>
  <Paragraphs>87</Paragraphs>
  <Slides>19</Slides>
  <Notes>19</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Simple Light</vt:lpstr>
      <vt:lpstr>Croeso i Squirrels  Blwyddyn 4 </vt:lpstr>
      <vt:lpstr> Staff in Progression Step 3  (Year 4, Year 5 and Year 6)  Teachers: Mrs Reynolds, Mrs Hamlin, Mrs Manning, Mrs Evans and Miss Hipkiss  Teaching Assistants: Mrs Samuel, Mrs Pittard  Other Support Staff/Teachers: Miss Edmunds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Inquiry Based Learning  Autumn Term: How have children's rights changed over time? Spring Term: How do artists from different cultures and religions express their beliefs, stories, and identities through art? Summer Term: How do different animals adapt to survive their habitats? What happens when those habitats change? </vt:lpstr>
      <vt:lpstr> Start/End of Day  Morning drop off  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MONDAY.</vt:lpstr>
      <vt:lpstr>What should my child bring to school?  Snack Children may either bring their own healthy snack to eat mid morning - this should be fruit or veg, or they may purchase a healthy snack from the school 'Snack Shack'. Payments for snack must be made electronically via RCT Payit..   Lunch 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Coats and Gloves  Please ensure your children clothing suitable for the weather, especially a warm, waterproof coat every day - we will continue to spend a lot of time outdoors.  Book Folder Please bring this into school EVERY DAY and please practice reading together at home. Reading at home every week is essential - a little every day goes a long way! </vt:lpstr>
      <vt:lpstr>Keeping in Touch   Teacher email addresses I can be contacted via reynoldsa77@hwbcymru.net.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Mrs McGinn or Mrs Griffiths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Questions  If you have any queries or concerns please stay behind after the presentation and take the opportunity to introduce yourself to your child's class teacher. They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Allyson Reynolds</cp:lastModifiedBy>
  <cp:revision>685</cp:revision>
  <dcterms:modified xsi:type="dcterms:W3CDTF">2025-09-19T14:45:53Z</dcterms:modified>
</cp:coreProperties>
</file>