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9" r:id="rId3"/>
    <p:sldId id="273" r:id="rId4"/>
    <p:sldId id="271" r:id="rId5"/>
    <p:sldId id="278" r:id="rId6"/>
    <p:sldId id="277" r:id="rId7"/>
    <p:sldId id="257" r:id="rId8"/>
    <p:sldId id="279" r:id="rId9"/>
    <p:sldId id="280" r:id="rId10"/>
    <p:sldId id="281" r:id="rId11"/>
    <p:sldId id="282" r:id="rId12"/>
    <p:sldId id="270" r:id="rId13"/>
    <p:sldId id="261" r:id="rId14"/>
    <p:sldId id="262" r:id="rId15"/>
    <p:sldId id="263" r:id="rId16"/>
    <p:sldId id="264" r:id="rId17"/>
    <p:sldId id="265" r:id="rId18"/>
    <p:sldId id="275" r:id="rId19"/>
    <p:sldId id="266" r:id="rId20"/>
    <p:sldId id="267" r:id="rId21"/>
    <p:sldId id="268" r:id="rId22"/>
    <p:sldId id="258" r:id="rId23"/>
    <p:sldId id="260" r:id="rId24"/>
    <p:sldId id="269" r:id="rId25"/>
    <p:sldId id="274" r:id="rId26"/>
    <p:sldId id="27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757608-BEA9-06EF-4626-A3E113469C1A}" v="80" dt="2026-03-01T16:40:48.4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E3E4FF-4DF5-4B2C-908D-18E37FC51C52}" type="datetimeFigureOut">
              <a:t>3/1/2026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D8E003-1A52-49D7-A9CC-44C29D6784E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635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952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0347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4090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Each session lasts 20 minutes – 5 minutes on each section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909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5562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5383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Learn Its &amp; Switchers mean children only need to learn 72 facts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10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7797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123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680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Shortened sequence 40 steps </a:t>
            </a:r>
            <a:r>
              <a:rPr lang="en-GB">
                <a:ea typeface="Calibri"/>
                <a:cs typeface="Calibri"/>
              </a:rPr>
              <a:t>altogether</a:t>
            </a:r>
            <a:r>
              <a:rPr lang="en-GB" dirty="0">
                <a:ea typeface="Calibri"/>
                <a:cs typeface="Calibri"/>
              </a:rPr>
              <a:t>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9025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1254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3 arms on 1 side, 4 on the other, 7 altogether</a:t>
            </a:r>
          </a:p>
          <a:p>
            <a:r>
              <a:rPr lang="en-GB" dirty="0">
                <a:ea typeface="Calibri"/>
                <a:cs typeface="Calibri"/>
              </a:rPr>
              <a:t>Learn that 3 + 4 = 7 and it doesn't matter what the 'thing' is (cm, km, £, …)</a:t>
            </a:r>
          </a:p>
          <a:p>
            <a:r>
              <a:rPr lang="en-GB" dirty="0">
                <a:ea typeface="Calibri"/>
                <a:cs typeface="Calibri"/>
              </a:rPr>
              <a:t>This will work for any of their Learn Its (2 + 3 = 5, 2cm + 3cm =  5cm...)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Move on to different numbers: 3 + 4 = 7</a:t>
            </a:r>
          </a:p>
          <a:p>
            <a:r>
              <a:rPr lang="en-GB" dirty="0">
                <a:ea typeface="Calibri"/>
                <a:cs typeface="Calibri"/>
              </a:rPr>
              <a:t>                                                        30 + 40 = 70</a:t>
            </a:r>
          </a:p>
          <a:p>
            <a:r>
              <a:rPr lang="en-GB" dirty="0">
                <a:ea typeface="Calibri"/>
                <a:cs typeface="Calibri"/>
              </a:rPr>
              <a:t>                                                        300 + 400 = 700</a:t>
            </a:r>
          </a:p>
          <a:p>
            <a:r>
              <a:rPr lang="en-GB" dirty="0">
                <a:ea typeface="Calibri"/>
                <a:cs typeface="Calibri"/>
              </a:rPr>
              <a:t>                                                        3 million + 4 million = 7 million</a:t>
            </a:r>
          </a:p>
          <a:p>
            <a:r>
              <a:rPr lang="en-GB" dirty="0">
                <a:ea typeface="Calibri"/>
                <a:cs typeface="Calibri"/>
              </a:rPr>
              <a:t>                                                        0.3 + 0.4 = 0.7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Then move on to doubling and halving (double 4 is 8, double 40 is 80, double 400 is 800 …)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                          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8474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Hides behind numbers and gives clues such as:</a:t>
            </a:r>
          </a:p>
          <a:p>
            <a:r>
              <a:rPr lang="en-GB" dirty="0">
                <a:ea typeface="Calibri"/>
                <a:cs typeface="Calibri"/>
              </a:rPr>
              <a:t>Hiding behind the biggest multiple of 4 without passing 38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5486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Pom lives with Pim on Planet CLIC</a:t>
            </a:r>
          </a:p>
          <a:p>
            <a:r>
              <a:rPr lang="en-GB" dirty="0">
                <a:ea typeface="Calibri"/>
                <a:cs typeface="Calibri"/>
              </a:rPr>
              <a:t>Helps children learn the terms multiple, factor, square and prime</a:t>
            </a:r>
          </a:p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76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Multiple – on stomach</a:t>
            </a:r>
          </a:p>
          <a:p>
            <a:r>
              <a:rPr lang="en-GB" dirty="0">
                <a:ea typeface="Calibri"/>
                <a:cs typeface="Calibri"/>
              </a:rPr>
              <a:t>Factors – on hands</a:t>
            </a:r>
          </a:p>
          <a:p>
            <a:r>
              <a:rPr lang="en-GB" dirty="0">
                <a:ea typeface="Calibri"/>
                <a:cs typeface="Calibri"/>
              </a:rPr>
              <a:t>1st factor – 1 and itself on eyes. If these are the only numbers on Pom children know it's a prime number</a:t>
            </a:r>
          </a:p>
          <a:p>
            <a:r>
              <a:rPr lang="en-GB" dirty="0">
                <a:ea typeface="Calibri"/>
                <a:cs typeface="Calibri"/>
              </a:rPr>
              <a:t>Square numbers – square on his tail</a:t>
            </a:r>
          </a:p>
          <a:p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43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Counts in 1s, 2s, 5s and 25s</a:t>
            </a:r>
          </a:p>
          <a:p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6887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ea typeface="Calibri"/>
                <a:cs typeface="Calibri"/>
              </a:rPr>
              <a:t>Also helps with reading scales. </a:t>
            </a:r>
          </a:p>
          <a:p>
            <a:r>
              <a:rPr lang="en-GB" dirty="0">
                <a:ea typeface="Calibri"/>
                <a:cs typeface="Calibri"/>
              </a:rPr>
              <a:t>1-10 scale with 10 divisions – counting in 1s</a:t>
            </a:r>
          </a:p>
          <a:p>
            <a:r>
              <a:rPr lang="en-GB" dirty="0">
                <a:ea typeface="Calibri"/>
                <a:cs typeface="Calibri"/>
              </a:rPr>
              <a:t>                             5 divisions – counting in 2s</a:t>
            </a:r>
          </a:p>
          <a:p>
            <a:r>
              <a:rPr lang="en-GB" dirty="0">
                <a:ea typeface="Calibri"/>
                <a:cs typeface="Calibri"/>
              </a:rPr>
              <a:t>                             2 divisions – counting in 5s</a:t>
            </a:r>
          </a:p>
          <a:p>
            <a:r>
              <a:rPr lang="en-GB" dirty="0">
                <a:ea typeface="Calibri"/>
                <a:cs typeface="Calibri"/>
              </a:rPr>
              <a:t>1-100 scale with 4 divisions – counting in 25s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7701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Pim's pet, helps with partitioning.</a:t>
            </a:r>
          </a:p>
          <a:p>
            <a:r>
              <a:rPr lang="en-GB" dirty="0">
                <a:ea typeface="Calibri"/>
                <a:cs typeface="Calibri"/>
              </a:rPr>
              <a:t>Helps to know the value of each digit.</a:t>
            </a:r>
          </a:p>
          <a:p>
            <a:r>
              <a:rPr lang="en-GB">
                <a:ea typeface="Calibri"/>
                <a:cs typeface="Calibri"/>
              </a:rPr>
              <a:t>Whole number is written on body, partitioned on his feet.</a:t>
            </a:r>
          </a:p>
          <a:p>
            <a:r>
              <a:rPr lang="en-GB" dirty="0">
                <a:ea typeface="Calibri"/>
                <a:cs typeface="Calibri"/>
              </a:rPr>
              <a:t>Starts with 2-digit numbers, then 3, 4 … before moving on to decimals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1807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ea typeface="Calibri"/>
                <a:cs typeface="Calibri"/>
              </a:rPr>
              <a:t>Older year groups – when learning is secure</a:t>
            </a:r>
          </a:p>
          <a:p>
            <a:r>
              <a:rPr lang="en-GB" dirty="0"/>
              <a:t>He is really good at focusing on holding numbers in his head, doing something else, and then coming back to those numbers again!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2535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Really good at column methods – fast AND careful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9430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CLIC and Learn It tests every Friday</a:t>
            </a:r>
          </a:p>
          <a:p>
            <a:r>
              <a:rPr lang="en-GB" dirty="0">
                <a:ea typeface="Calibri"/>
                <a:cs typeface="Calibri"/>
              </a:rPr>
              <a:t>CLIC 6 and below on paper, 7 and above online</a:t>
            </a:r>
          </a:p>
          <a:p>
            <a:r>
              <a:rPr lang="en-GB">
                <a:ea typeface="Calibri"/>
                <a:cs typeface="Calibri"/>
              </a:rPr>
              <a:t>CLIC – children need 3x 10/10 to move on</a:t>
            </a:r>
          </a:p>
          <a:p>
            <a:r>
              <a:rPr lang="en-GB">
                <a:ea typeface="Calibri"/>
                <a:cs typeface="Calibri"/>
              </a:rPr>
              <a:t>Learn Its –children need all correct within time (only once) to move 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15612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66908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7093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Should move 1 CLIC per term. Lots of things to cover in each CLIC even though there are only 10 questions in test.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8799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ea typeface="Calibri"/>
                <a:cs typeface="Calibri"/>
              </a:rPr>
              <a:t>1 CLIC level below – as previously mentioned not everything is tested on the CLIC tests. CLIC sessions will provide groundwork for future learning, </a:t>
            </a:r>
            <a:r>
              <a:rPr lang="en-GB">
                <a:ea typeface="Calibri"/>
                <a:cs typeface="Calibri"/>
              </a:rPr>
              <a:t>even if children are not tested on it. </a:t>
            </a:r>
          </a:p>
          <a:p>
            <a:r>
              <a:rPr lang="en-GB" dirty="0">
                <a:ea typeface="Calibri"/>
                <a:cs typeface="Calibri"/>
              </a:rPr>
              <a:t>Don't want children learning how to complete a test as it will give false information in school, children will move on and gaps in learning will appear causing problems further on.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Complete test. If child has any questions wrong it switches them to practice mode. </a:t>
            </a:r>
          </a:p>
          <a:p>
            <a:r>
              <a:rPr lang="en-GB" dirty="0">
                <a:ea typeface="Calibri"/>
                <a:cs typeface="Calibri"/>
              </a:rPr>
              <a:t>3 sets of online activities – repeat practice, revisit maths and real life maths. </a:t>
            </a:r>
          </a:p>
          <a:p>
            <a:r>
              <a:rPr lang="en-GB" dirty="0">
                <a:ea typeface="Calibri"/>
                <a:cs typeface="Calibri"/>
              </a:rPr>
              <a:t>Also resources to download for each of these.</a:t>
            </a:r>
          </a:p>
          <a:p>
            <a:r>
              <a:rPr lang="en-GB" dirty="0"/>
              <a:t>Get full marks on each type of practice to activate your challenge again!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Children will only move on to the next CLIC when they have moved up in school.</a:t>
            </a:r>
          </a:p>
          <a:p>
            <a:r>
              <a:rPr lang="en-GB">
                <a:ea typeface="Calibri"/>
                <a:cs typeface="Calibri"/>
              </a:rPr>
              <a:t>Child's teacher can see how the children are doing at home.</a:t>
            </a:r>
            <a:endParaRPr lang="en-GB" dirty="0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8E003-1A52-49D7-A9CC-44C29D6784E5}" type="slidenum">
              <a:rPr lang="en-GB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85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55255-768F-47EF-BA11-9F368547FA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F3A18D-4985-4354-886A-35F66A585B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45752-4937-484B-BAB0-8B287D6AD3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2B7DB2-E7AD-46E5-8AC9-C8CFF76BB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FE35FA-9BD2-4804-AE35-86849CBBA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51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8C5A3-B083-4204-BFA8-E27CC8DF7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FFA69-7005-40DA-AC3A-17F23B8B5B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102ED-0E64-4865-852C-079F6ED1C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16CFE-0A36-477D-B03D-74F415B0E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B1376-08F8-4FA1-AF52-42559F74A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221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DA1374-E440-444E-BE88-C05E04F296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5D4710-E0CB-4A77-8821-38EAE0AF06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3B426-23D8-43C9-BD62-EFEA305B8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F65E6-2B7B-4CCF-A93B-33DE07467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4F4A5B-9B6B-4B60-B441-D98DA6B22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902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2EC73-AE08-46A7-BE25-7DC9D369C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418B6-563C-4DB5-AA75-71820F858F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D2949A-D315-4E04-899F-1B98E72620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E71F0A-CF64-47F6-A755-5736AD59B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D0228E-4358-436C-9F85-464E995E6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5FDA7-51D1-4E6E-A15B-81BE505FF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697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AA1621-9653-4487-A8D8-6E4ADE639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A8AF3A-9EDF-4E89-8BA5-EA5BD46DA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019ACA-7A8B-4579-96D4-3D607392B1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3DD8D7-4371-4862-814A-8DB38D5B4C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08097E-2C1B-4C12-A3CD-C652876FCB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54F1E7-BB05-4AA8-AA61-72957F883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68E844-90CA-461D-85BA-DE07904441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28BA8B-B3F6-4CD9-9793-EB5440CCE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374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238B0-B507-4A16-A963-E5EAE6DA9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A8C91AC-9E56-4538-8C30-FEC17D8D9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FD4EB2-CC98-4FA7-8FD8-EA63C74F2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8D5184-CDEE-4098-B9E9-9B39ED970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240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548C9E-902A-4B9C-97BB-997943AAE6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E4B42F-231B-4466-8195-F110D30C8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BF9901-98D7-4831-AA35-10F3BEB82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843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39D33-DBF2-4479-956B-06E2635C2F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4EEDFD-2C73-49F2-96F3-BF6CC3DF42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0B5A79-7DAC-4144-9222-90F3C8DC92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547C1D-6BF1-4D58-B5CD-32C0B2B71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C6E662-758E-4445-9FBA-065EF4E78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0E414-A1A2-44EE-89AD-896C1BEA6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106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243CE-6A84-4612-A140-117533F46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F85137-107D-41F7-AFFF-646729B426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84445B-2A68-4D3E-A075-4FEDCCF016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CF890E-5721-402C-9EAB-39E9D3EB6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984976-BFEC-4F92-A517-48EC87D30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78EC00-6114-4592-B8D6-1416B76BE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160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727E5-AA2A-4826-BEA1-51FD9422C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82A719-DABB-48C4-A75E-417862244F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017111-B98C-4DC3-B783-AF3C2ED73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37A76-1833-4799-A352-B5C91158B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3D48BF-1462-446D-A3E0-F1CB6E9E3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833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71CBB-78DF-4C7C-9AB6-34179ABB1E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DFE2B2-2E1C-4802-9DEF-BC32449FEE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30BEF-185C-48BB-8DC1-5E2B0D70B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8C05AC-C05C-4869-B43A-96A6ACE2D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FAE19-4506-4E66-B2CF-A33D974DC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36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24E657-2450-4CA9-8AF2-5468AA62E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5305AA-C15E-45FC-A5E9-AAE5E44ED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B8A555-6BD7-4FE3-ABAB-C4AF26DA1F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AD0B8-2B2C-456D-BCE5-C231E7D3EC09}" type="datetimeFigureOut">
              <a:rPr lang="en-GB" smtClean="0"/>
              <a:t>01/03/2026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55220-EDD1-4BF2-8168-9BC70D46C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61A8A-B447-4CFE-87B7-DD40F6EBC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418F3-C470-432F-9305-23BBC5ACF1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289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B1E7C6-B760-42DF-A612-9252B767EC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5277" y="134754"/>
            <a:ext cx="5472633" cy="650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71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6A1C82-83D6-4159-845D-4577713BE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solidFill>
                  <a:srgbClr val="00B050"/>
                </a:solidFill>
                <a:latin typeface="Arial Rounded MT Bold"/>
                <a:ea typeface="Calibri Light"/>
                <a:cs typeface="Calibri Light"/>
              </a:rPr>
              <a:t>Our Journey so far 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43775-F8A9-4619-BD6D-992F69B7E7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37461"/>
            <a:ext cx="10515600" cy="333950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Arial Rounded MT Bold"/>
              </a:rPr>
              <a:t>July 2025 - Baseline assessment</a:t>
            </a:r>
            <a:endParaRPr lang="en-GB" sz="4400">
              <a:solidFill>
                <a:srgbClr val="00B050"/>
              </a:solidFill>
              <a:latin typeface="Arial Rounded MT Bold"/>
              <a:ea typeface="Calibri"/>
              <a:cs typeface="Calibri"/>
            </a:endParaRPr>
          </a:p>
          <a:p>
            <a:pPr marL="0" indent="0">
              <a:buNone/>
            </a:pPr>
            <a:endParaRPr lang="en-GB" sz="4400" dirty="0">
              <a:solidFill>
                <a:srgbClr val="00B050"/>
              </a:solidFill>
              <a:latin typeface="Arial Rounded MT Bold"/>
            </a:endParaRPr>
          </a:p>
          <a:p>
            <a:r>
              <a:rPr lang="en-GB" sz="4400" dirty="0">
                <a:solidFill>
                  <a:srgbClr val="00B050"/>
                </a:solidFill>
                <a:latin typeface="Arial Rounded MT Bold"/>
              </a:rPr>
              <a:t>Our current mission: Plugging gaps</a:t>
            </a:r>
            <a:endParaRPr lang="en-GB" sz="4000" dirty="0">
              <a:solidFill>
                <a:srgbClr val="00B050"/>
              </a:solidFill>
              <a:latin typeface="Arial Rounded MT Bold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6901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1DD38-77E4-0563-5E43-CADA3CB68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CLIC &amp; Learn-It Levels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E565F2-E465-88C8-D226-6CFBB21BA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solidFill>
                  <a:srgbClr val="00B050"/>
                </a:solidFill>
                <a:latin typeface="Arial Rounded MT Bold"/>
              </a:rPr>
              <a:t>1 per term</a:t>
            </a:r>
          </a:p>
          <a:p>
            <a:pPr marL="0" indent="0">
              <a:buNone/>
            </a:pPr>
            <a:endParaRPr lang="en-GB" sz="1200" dirty="0">
              <a:solidFill>
                <a:srgbClr val="00B050"/>
              </a:solidFill>
              <a:latin typeface="Arial Rounded MT Bold"/>
            </a:endParaRPr>
          </a:p>
          <a:p>
            <a:r>
              <a:rPr lang="en-GB" sz="3600" dirty="0">
                <a:solidFill>
                  <a:srgbClr val="00B050"/>
                </a:solidFill>
                <a:latin typeface="Arial Rounded MT Bold"/>
              </a:rPr>
              <a:t>3x full marks on CLIC test to move up (not timed)</a:t>
            </a:r>
          </a:p>
          <a:p>
            <a:pPr marL="0" indent="0">
              <a:buNone/>
            </a:pPr>
            <a:endParaRPr lang="en-GB" sz="3600" dirty="0">
              <a:solidFill>
                <a:srgbClr val="00B050"/>
              </a:solidFill>
              <a:latin typeface="Arial Rounded MT Bold"/>
            </a:endParaRPr>
          </a:p>
          <a:p>
            <a:r>
              <a:rPr lang="en-GB" sz="3600" dirty="0">
                <a:solidFill>
                  <a:srgbClr val="00B050"/>
                </a:solidFill>
                <a:latin typeface="Arial Rounded MT Bold"/>
              </a:rPr>
              <a:t>Complete Learn-Its in given time to move up (only once)</a:t>
            </a:r>
          </a:p>
        </p:txBody>
      </p:sp>
    </p:spTree>
    <p:extLst>
      <p:ext uri="{BB962C8B-B14F-4D97-AF65-F5344CB8AC3E}">
        <p14:creationId xmlns:p14="http://schemas.microsoft.com/office/powerpoint/2010/main" val="2310079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C2BF4-90E1-4E0F-AE4F-591BEC489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CLIC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8051D-D1AC-41FE-942D-C9A9C0200F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C – </a:t>
            </a:r>
            <a:r>
              <a:rPr lang="en-GB" sz="4800" dirty="0">
                <a:latin typeface="Arial Rounded MT Bold" panose="020F0704030504030204" pitchFamily="34" charset="0"/>
              </a:rPr>
              <a:t>Counting</a:t>
            </a:r>
          </a:p>
          <a:p>
            <a:pPr marL="0" indent="0">
              <a:buNone/>
            </a:pPr>
            <a:endParaRPr lang="en-GB" sz="12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r>
              <a:rPr lang="en-GB" sz="4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L – </a:t>
            </a:r>
            <a:r>
              <a:rPr lang="en-GB" sz="4800" dirty="0">
                <a:latin typeface="Arial Rounded MT Bold" panose="020F0704030504030204" pitchFamily="34" charset="0"/>
              </a:rPr>
              <a:t>Learn Its</a:t>
            </a:r>
          </a:p>
          <a:p>
            <a:pPr marL="0" indent="0">
              <a:buNone/>
            </a:pPr>
            <a:endParaRPr lang="en-GB" sz="12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r>
              <a:rPr lang="en-GB" sz="4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I – </a:t>
            </a:r>
            <a:r>
              <a:rPr lang="en-GB" sz="4800" dirty="0">
                <a:latin typeface="Arial Rounded MT Bold" panose="020F0704030504030204" pitchFamily="34" charset="0"/>
              </a:rPr>
              <a:t>It’s Nothing New</a:t>
            </a:r>
          </a:p>
          <a:p>
            <a:pPr marL="0" indent="0">
              <a:buNone/>
            </a:pPr>
            <a:endParaRPr lang="en-GB" sz="1200" dirty="0">
              <a:solidFill>
                <a:srgbClr val="00B050"/>
              </a:solidFill>
              <a:latin typeface="Arial Rounded MT Bold" panose="020F0704030504030204" pitchFamily="34" charset="0"/>
            </a:endParaRPr>
          </a:p>
          <a:p>
            <a:r>
              <a:rPr lang="en-GB" sz="48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C - </a:t>
            </a:r>
            <a:r>
              <a:rPr lang="en-GB" sz="4800" dirty="0">
                <a:latin typeface="Arial Rounded MT Bold" panose="020F0704030504030204" pitchFamily="34" charset="0"/>
              </a:rPr>
              <a:t>Calculations</a:t>
            </a:r>
          </a:p>
        </p:txBody>
      </p:sp>
    </p:spTree>
    <p:extLst>
      <p:ext uri="{BB962C8B-B14F-4D97-AF65-F5344CB8AC3E}">
        <p14:creationId xmlns:p14="http://schemas.microsoft.com/office/powerpoint/2010/main" val="2131408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blue text&#10;&#10;AI-generated content may be incorrect.">
            <a:extLst>
              <a:ext uri="{FF2B5EF4-FFF2-40B4-BE49-F238E27FC236}">
                <a16:creationId xmlns:a16="http://schemas.microsoft.com/office/drawing/2014/main" id="{09FE6057-2A69-6E9F-0835-FFB313E5C9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52134"/>
            <a:ext cx="12192000" cy="295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325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8591C6DC-A755-548A-11FC-7DC220C46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0" y="0"/>
            <a:ext cx="28575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953F853-9C0B-7AF5-79A8-0C72E29E482C}"/>
              </a:ext>
            </a:extLst>
          </p:cNvPr>
          <p:cNvSpPr txBox="1"/>
          <p:nvPr/>
        </p:nvSpPr>
        <p:spPr>
          <a:xfrm>
            <a:off x="8361297" y="374946"/>
            <a:ext cx="131294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Arial Rounded MT Bold"/>
                <a:ea typeface="Calibri Light"/>
                <a:cs typeface="Calibri Light"/>
              </a:rPr>
              <a:t>Year 6</a:t>
            </a:r>
          </a:p>
          <a:p>
            <a:endParaRPr lang="en-GB" sz="2800" dirty="0">
              <a:latin typeface="Arial Rounded MT Bold"/>
              <a:ea typeface="Calibri Light"/>
              <a:cs typeface="Calibri Ligh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9DD7B5-BDC7-D263-D3BF-4E4FA397F087}"/>
              </a:ext>
            </a:extLst>
          </p:cNvPr>
          <p:cNvSpPr txBox="1"/>
          <p:nvPr/>
        </p:nvSpPr>
        <p:spPr>
          <a:xfrm>
            <a:off x="3042287" y="5574034"/>
            <a:ext cx="131294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Arial Rounded MT Bold"/>
                <a:ea typeface="Calibri Light"/>
                <a:cs typeface="Calibri Light"/>
              </a:rPr>
              <a:t>Year 1</a:t>
            </a:r>
          </a:p>
          <a:p>
            <a:endParaRPr lang="en-GB" sz="2800" dirty="0">
              <a:latin typeface="Arial Rounded MT Bold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2299031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2A3865-F291-4346-B1FC-5769378C8A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86" y="404017"/>
            <a:ext cx="6143254" cy="49962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DC71FB2-AEA5-45D9-8693-6D18DAA76E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4338" y="462089"/>
            <a:ext cx="5886576" cy="4880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243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red text&#10;&#10;AI-generated content may be incorrect.">
            <a:extLst>
              <a:ext uri="{FF2B5EF4-FFF2-40B4-BE49-F238E27FC236}">
                <a16:creationId xmlns:a16="http://schemas.microsoft.com/office/drawing/2014/main" id="{C4A409FA-5F3E-6E76-6C82-FBAA89D9F5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14437"/>
            <a:ext cx="12192000" cy="4629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61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computer screen&#10;&#10;AI-generated content may be incorrect.">
            <a:extLst>
              <a:ext uri="{FF2B5EF4-FFF2-40B4-BE49-F238E27FC236}">
                <a16:creationId xmlns:a16="http://schemas.microsoft.com/office/drawing/2014/main" id="{34FC9987-0092-C6BF-4D42-E81424973D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8680" y="0"/>
            <a:ext cx="283464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FF69899-945B-2765-C8A7-CDD8A0A5E45A}"/>
              </a:ext>
            </a:extLst>
          </p:cNvPr>
          <p:cNvSpPr txBox="1"/>
          <p:nvPr/>
        </p:nvSpPr>
        <p:spPr>
          <a:xfrm>
            <a:off x="2798624" y="5886366"/>
            <a:ext cx="2062913" cy="9665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Arial Rounded MT Bold"/>
                <a:ea typeface="Calibri"/>
                <a:cs typeface="Calibri"/>
              </a:rPr>
              <a:t>Reception</a:t>
            </a:r>
          </a:p>
          <a:p>
            <a:endParaRPr lang="en-GB" sz="2800" dirty="0">
              <a:latin typeface="Arial Rounded MT Bold"/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6B895A-812A-F324-E429-47B7B0381D72}"/>
              </a:ext>
            </a:extLst>
          </p:cNvPr>
          <p:cNvSpPr txBox="1"/>
          <p:nvPr/>
        </p:nvSpPr>
        <p:spPr>
          <a:xfrm>
            <a:off x="8361297" y="374946"/>
            <a:ext cx="131294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Arial Rounded MT Bold"/>
                <a:ea typeface="Calibri Light"/>
                <a:cs typeface="Calibri Light"/>
              </a:rPr>
              <a:t>Year 3</a:t>
            </a:r>
          </a:p>
          <a:p>
            <a:endParaRPr lang="en-GB" sz="2800" dirty="0">
              <a:latin typeface="Arial Rounded MT Bold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2051984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text&#10;&#10;AI-generated content may be incorrect.">
            <a:extLst>
              <a:ext uri="{FF2B5EF4-FFF2-40B4-BE49-F238E27FC236}">
                <a16:creationId xmlns:a16="http://schemas.microsoft.com/office/drawing/2014/main" id="{00ED0A66-21BF-8A03-D65D-39D49D161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78718"/>
            <a:ext cx="12192000" cy="1900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642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screenshot of a step&#10;&#10;AI-generated content may be incorrect.">
            <a:extLst>
              <a:ext uri="{FF2B5EF4-FFF2-40B4-BE49-F238E27FC236}">
                <a16:creationId xmlns:a16="http://schemas.microsoft.com/office/drawing/2014/main" id="{5FA22673-5CA2-67B1-315C-05FA174E71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6703" y="348712"/>
            <a:ext cx="3325781" cy="48044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71CCE2-ED12-C6B0-F5D4-761878834DE8}"/>
              </a:ext>
            </a:extLst>
          </p:cNvPr>
          <p:cNvSpPr txBox="1"/>
          <p:nvPr/>
        </p:nvSpPr>
        <p:spPr>
          <a:xfrm>
            <a:off x="262788" y="4187481"/>
            <a:ext cx="2062913" cy="9665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Arial Rounded MT Bold"/>
                <a:ea typeface="Calibri"/>
                <a:cs typeface="Calibri"/>
              </a:rPr>
              <a:t>Reception</a:t>
            </a:r>
          </a:p>
          <a:p>
            <a:endParaRPr lang="en-GB" sz="2800" dirty="0">
              <a:latin typeface="Arial Rounded MT Bold"/>
              <a:ea typeface="Calibri"/>
              <a:cs typeface="Calibri"/>
            </a:endParaRPr>
          </a:p>
        </p:txBody>
      </p:sp>
      <p:pic>
        <p:nvPicPr>
          <p:cNvPr id="5" name="Picture 4" descr="A screenshot of a step by step&#10;&#10;AI-generated content may be incorrect.">
            <a:extLst>
              <a:ext uri="{FF2B5EF4-FFF2-40B4-BE49-F238E27FC236}">
                <a16:creationId xmlns:a16="http://schemas.microsoft.com/office/drawing/2014/main" id="{AE431644-A9B9-62E9-9E45-1B19080045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9749" y="1057"/>
            <a:ext cx="4020464" cy="51402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E90D7C9-D71F-F7F4-8FCF-68326D583B17}"/>
              </a:ext>
            </a:extLst>
          </p:cNvPr>
          <p:cNvSpPr txBox="1"/>
          <p:nvPr/>
        </p:nvSpPr>
        <p:spPr>
          <a:xfrm>
            <a:off x="10104856" y="207048"/>
            <a:ext cx="131294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dirty="0">
                <a:latin typeface="Arial Rounded MT Bold"/>
                <a:ea typeface="Calibri Light"/>
                <a:cs typeface="Calibri Light"/>
              </a:rPr>
              <a:t>Year 6</a:t>
            </a:r>
          </a:p>
          <a:p>
            <a:endParaRPr lang="en-GB" sz="2800" dirty="0">
              <a:latin typeface="Arial Rounded MT Bold"/>
              <a:ea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5995093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D89811-3476-4754-B2EC-0C015D09F8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9" y="513143"/>
            <a:ext cx="4901985" cy="8632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834278B-02DF-4D6B-B907-505050524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               </a:t>
            </a:r>
            <a:r>
              <a:rPr lang="en-GB" dirty="0">
                <a:solidFill>
                  <a:srgbClr val="00B050"/>
                </a:solidFill>
              </a:rPr>
              <a:t>…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0B49060-AECC-4E0D-9DE2-AD0F546539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4679" y="1376412"/>
            <a:ext cx="8498252" cy="445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973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AAB70E-687C-43F0-9833-38567C08CD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707" y="380399"/>
            <a:ext cx="5581302" cy="585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8266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941A71-019A-4EF2-9714-1F922BFB9F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075" y="204537"/>
            <a:ext cx="6500040" cy="644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15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950648-6809-491D-8C84-315BCFE7CA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936" y="272715"/>
            <a:ext cx="6684798" cy="62403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5C2E3A2-F2A3-4B7C-8C21-7614D7BBD6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48" y="272715"/>
            <a:ext cx="1496936" cy="96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171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DED80-875E-4D64-BE01-FD4355184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281" y="621631"/>
            <a:ext cx="5522942" cy="56147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316738-214A-4869-9BB9-CF77C934FB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0778" y="621631"/>
            <a:ext cx="5660262" cy="561473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47613A-4120-42D8-B78B-D7BD6069A844}"/>
              </a:ext>
            </a:extLst>
          </p:cNvPr>
          <p:cNvSpPr txBox="1"/>
          <p:nvPr/>
        </p:nvSpPr>
        <p:spPr>
          <a:xfrm>
            <a:off x="4652211" y="240632"/>
            <a:ext cx="42992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Square numbers &amp; prime numbers</a:t>
            </a:r>
          </a:p>
        </p:txBody>
      </p:sp>
    </p:spTree>
    <p:extLst>
      <p:ext uri="{BB962C8B-B14F-4D97-AF65-F5344CB8AC3E}">
        <p14:creationId xmlns:p14="http://schemas.microsoft.com/office/powerpoint/2010/main" val="7649342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2FE48F-F822-4707-8060-09C8BD15A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5075" y="212462"/>
            <a:ext cx="7026492" cy="66455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D79AAA-70E0-4B21-8B63-062A2C4F6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38" y="284133"/>
            <a:ext cx="4107618" cy="861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563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table with numbers and numbers&#10;&#10;AI-generated content may be incorrect.">
            <a:extLst>
              <a:ext uri="{FF2B5EF4-FFF2-40B4-BE49-F238E27FC236}">
                <a16:creationId xmlns:a16="http://schemas.microsoft.com/office/drawing/2014/main" id="{FC8C687D-F113-F135-4663-0920BCC09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5573" y="241354"/>
            <a:ext cx="6370448" cy="6478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3489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87D203F-7601-494A-BE5C-A5D7CD265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449" y="154005"/>
            <a:ext cx="4496800" cy="354209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1969D6-3F7E-4702-957F-BB01C40499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44507"/>
            <a:ext cx="5067554" cy="37172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733468-A990-43CC-803F-5E082B67B4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1849" y="3542097"/>
            <a:ext cx="4630151" cy="35502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08B273D-CD7D-40D1-852B-74055500D4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6291" y="347735"/>
            <a:ext cx="3994971" cy="75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126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E37F70-4C83-47D8-9A61-64C96A965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559" y="789272"/>
            <a:ext cx="5986249" cy="58248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3BB48C4-5CFD-4C87-80A0-77AEB937E0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013" y="177082"/>
            <a:ext cx="4134770" cy="303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634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830E44-F59B-4E70-92C9-C2CD1103C0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4998" y="640015"/>
            <a:ext cx="4976261" cy="57697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328DBC-3B95-474C-9321-FCE3CA4238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055" y="531014"/>
            <a:ext cx="4060053" cy="93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478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CBE61A-AA08-477D-9EA0-97C90B18D6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313" y="1512400"/>
            <a:ext cx="11744687" cy="383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01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60CB39-93A0-4C15-879E-40E5288E9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5453" y="76224"/>
            <a:ext cx="9669778" cy="6781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4219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371ECB-6B23-4B89-98F8-F7B94894D3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6295" y="64661"/>
            <a:ext cx="8858394" cy="668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2824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0E6587F-ACB6-B2A7-73A5-DAEDA40757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6712197"/>
              </p:ext>
            </p:extLst>
          </p:nvPr>
        </p:nvGraphicFramePr>
        <p:xfrm>
          <a:off x="674557" y="349770"/>
          <a:ext cx="4952210" cy="578085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348353">
                  <a:extLst>
                    <a:ext uri="{9D8B030D-6E8A-4147-A177-3AD203B41FA5}">
                      <a16:colId xmlns:a16="http://schemas.microsoft.com/office/drawing/2014/main" val="1983141378"/>
                    </a:ext>
                  </a:extLst>
                </a:gridCol>
                <a:gridCol w="2603857">
                  <a:extLst>
                    <a:ext uri="{9D8B030D-6E8A-4147-A177-3AD203B41FA5}">
                      <a16:colId xmlns:a16="http://schemas.microsoft.com/office/drawing/2014/main" val="4172474663"/>
                    </a:ext>
                  </a:extLst>
                </a:gridCol>
              </a:tblGrid>
              <a:tr h="528736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CLIC Level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School Year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5788384"/>
                  </a:ext>
                </a:extLst>
              </a:tr>
              <a:tr h="528736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Reception, Term 1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8965437"/>
                  </a:ext>
                </a:extLst>
              </a:tr>
              <a:tr h="528736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Reception, Term 2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5340261"/>
                  </a:ext>
                </a:extLst>
              </a:tr>
              <a:tr h="528736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Reception, Term 3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3122057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1, Term 1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978025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1, Term 2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4915004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1, Term 3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2221000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2, Term 1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351317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2, Term 2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6414951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2, Term 3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0423178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3, Term 1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4452766"/>
                  </a:ext>
                </a:extLst>
              </a:tr>
              <a:tr h="458239"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  <a:endParaRPr lang="en-GB" sz="2400" b="0" i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Year 3, Term 2</a:t>
                      </a:r>
                    </a:p>
                    <a:p>
                      <a:pPr lvl="0" algn="l">
                        <a:lnSpc>
                          <a:spcPts val="1200"/>
                        </a:lnSpc>
                        <a:buNone/>
                      </a:pPr>
                      <a:endParaRPr lang="en-GB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630986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6E158D8-31C9-1301-A643-334C2E9E0D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69105"/>
              </p:ext>
            </p:extLst>
          </p:nvPr>
        </p:nvGraphicFramePr>
        <p:xfrm>
          <a:off x="6658130" y="349770"/>
          <a:ext cx="4335176" cy="562100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525982">
                  <a:extLst>
                    <a:ext uri="{9D8B030D-6E8A-4147-A177-3AD203B41FA5}">
                      <a16:colId xmlns:a16="http://schemas.microsoft.com/office/drawing/2014/main" val="2917007579"/>
                    </a:ext>
                  </a:extLst>
                </a:gridCol>
                <a:gridCol w="2809194">
                  <a:extLst>
                    <a:ext uri="{9D8B030D-6E8A-4147-A177-3AD203B41FA5}">
                      <a16:colId xmlns:a16="http://schemas.microsoft.com/office/drawing/2014/main" val="3672282101"/>
                    </a:ext>
                  </a:extLst>
                </a:gridCol>
              </a:tblGrid>
              <a:tr h="740493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1" dirty="0">
                          <a:effectLst/>
                          <a:latin typeface="Calibri"/>
                        </a:rPr>
                        <a:t>CLIC Level</a:t>
                      </a:r>
                      <a:endParaRPr lang="en-GB" sz="2400" dirty="0"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b="1" dirty="0">
                          <a:effectLst/>
                          <a:latin typeface="Calibri"/>
                        </a:rPr>
                        <a:t>School Year</a:t>
                      </a:r>
                      <a:endParaRPr lang="en-GB" sz="2400" dirty="0">
                        <a:effectLst/>
                        <a:latin typeface="Calibri"/>
                      </a:endParaRP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0410824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12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3, Term 3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2494060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13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4, Term 1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09190578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14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4, Term 2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8307060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15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4, Term 3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7028083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16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5, Term 1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1338824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17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5, Term 2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4352777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18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5, Term 3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3146677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19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6, Term 1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0033874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20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6, Term 2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3572535"/>
                  </a:ext>
                </a:extLst>
              </a:tr>
              <a:tr h="488051"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21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ts val="1200"/>
                        </a:lnSpc>
                        <a:buNone/>
                      </a:pPr>
                      <a:r>
                        <a:rPr lang="en-GB" sz="2400" dirty="0">
                          <a:effectLst/>
                          <a:latin typeface="Calibri"/>
                        </a:rPr>
                        <a:t>Year 6, Term 3</a:t>
                      </a:r>
                    </a:p>
                  </a:txBody>
                  <a:tcPr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862404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A0BA9B8-EAD0-7EC8-950E-FB5E822AB9D2}"/>
              </a:ext>
            </a:extLst>
          </p:cNvPr>
          <p:cNvSpPr txBox="1"/>
          <p:nvPr/>
        </p:nvSpPr>
        <p:spPr>
          <a:xfrm>
            <a:off x="705210" y="6289720"/>
            <a:ext cx="1067346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ea typeface="Calibri"/>
                <a:cs typeface="Calibri"/>
              </a:rPr>
              <a:t>*Please note, these are just general guidelines</a:t>
            </a:r>
            <a:endParaRPr lang="en-GB" sz="2400" dirty="0" err="1"/>
          </a:p>
        </p:txBody>
      </p:sp>
    </p:spTree>
    <p:extLst>
      <p:ext uri="{BB962C8B-B14F-4D97-AF65-F5344CB8AC3E}">
        <p14:creationId xmlns:p14="http://schemas.microsoft.com/office/powerpoint/2010/main" val="37485855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 descr="A cartoon character on a rocket&#10;&#10;AI-generated content may be incorrect.">
            <a:extLst>
              <a:ext uri="{FF2B5EF4-FFF2-40B4-BE49-F238E27FC236}">
                <a16:creationId xmlns:a16="http://schemas.microsoft.com/office/drawing/2014/main" id="{CB93A78E-F799-D471-05C8-F1059CA86C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654" y="199292"/>
            <a:ext cx="5416263" cy="64359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942D90-0312-CB5C-8BC1-EE77D8AFDEED}"/>
              </a:ext>
            </a:extLst>
          </p:cNvPr>
          <p:cNvSpPr txBox="1"/>
          <p:nvPr/>
        </p:nvSpPr>
        <p:spPr>
          <a:xfrm>
            <a:off x="6650684" y="1127006"/>
            <a:ext cx="462712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GB" dirty="0">
              <a:ea typeface="Calibri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713809-846B-096B-CC70-9E48EA2185C8}"/>
              </a:ext>
            </a:extLst>
          </p:cNvPr>
          <p:cNvSpPr txBox="1"/>
          <p:nvPr/>
        </p:nvSpPr>
        <p:spPr>
          <a:xfrm>
            <a:off x="6931887" y="1727410"/>
            <a:ext cx="477789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Home.bigmaths.com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CC94F5-12AA-389B-08AE-B89FDFEBB508}"/>
              </a:ext>
            </a:extLst>
          </p:cNvPr>
          <p:cNvSpPr txBox="1"/>
          <p:nvPr/>
        </p:nvSpPr>
        <p:spPr>
          <a:xfrm>
            <a:off x="7190593" y="2855470"/>
            <a:ext cx="454279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Important to use this at home </a:t>
            </a:r>
            <a:r>
              <a:rPr lang="en-GB" sz="2400" b="1" u="sng" dirty="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NOT</a:t>
            </a:r>
            <a:r>
              <a:rPr lang="en-GB" sz="2400" b="1" dirty="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 </a:t>
            </a:r>
            <a:r>
              <a:rPr lang="en-GB" sz="2400" dirty="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the Big Maths </a:t>
            </a:r>
            <a:r>
              <a:rPr lang="en-GB" sz="240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website</a:t>
            </a:r>
            <a:r>
              <a:rPr lang="en-GB" sz="2400" dirty="0">
                <a:solidFill>
                  <a:srgbClr val="00B050"/>
                </a:solidFill>
                <a:latin typeface="Arial Rounded MT Bold"/>
                <a:ea typeface="Calibri"/>
                <a:cs typeface="Calibri"/>
              </a:rPr>
              <a:t> that is used in school.</a:t>
            </a:r>
            <a:endParaRPr lang="en-GB" sz="2400" dirty="0">
              <a:solidFill>
                <a:srgbClr val="00B050"/>
              </a:solidFill>
              <a:latin typeface="Arial Rounded MT Bold"/>
            </a:endParaRPr>
          </a:p>
        </p:txBody>
      </p:sp>
    </p:spTree>
    <p:extLst>
      <p:ext uri="{BB962C8B-B14F-4D97-AF65-F5344CB8AC3E}">
        <p14:creationId xmlns:p14="http://schemas.microsoft.com/office/powerpoint/2010/main" val="23755081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27</Words>
  <Application>Microsoft Office PowerPoint</Application>
  <PresentationFormat>Widescreen</PresentationFormat>
  <Paragraphs>12</Paragraphs>
  <Slides>26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PowerPoint Presentation</vt:lpstr>
      <vt:lpstr>Our Journey so far ...</vt:lpstr>
      <vt:lpstr>CLIC &amp; Learn-It Levels</vt:lpstr>
      <vt:lpstr>CLIC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                       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Wood (Aberdare Town CiW Primary School)</dc:creator>
  <cp:lastModifiedBy>E Wood (Aberdare Town CiW Primary School)</cp:lastModifiedBy>
  <cp:revision>434</cp:revision>
  <dcterms:created xsi:type="dcterms:W3CDTF">2026-01-09T18:13:13Z</dcterms:created>
  <dcterms:modified xsi:type="dcterms:W3CDTF">2026-03-01T16:41:05Z</dcterms:modified>
</cp:coreProperties>
</file>