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8"/>
  </p:notesMasterIdLst>
  <p:sldIdLst>
    <p:sldId id="256" r:id="rId2"/>
    <p:sldId id="257" r:id="rId3"/>
    <p:sldId id="262" r:id="rId4"/>
    <p:sldId id="275" r:id="rId5"/>
    <p:sldId id="279" r:id="rId6"/>
    <p:sldId id="273" r:id="rId7"/>
    <p:sldId id="264" r:id="rId8"/>
    <p:sldId id="265" r:id="rId9"/>
    <p:sldId id="266" r:id="rId10"/>
    <p:sldId id="274" r:id="rId11"/>
    <p:sldId id="268" r:id="rId12"/>
    <p:sldId id="276" r:id="rId13"/>
    <p:sldId id="277" r:id="rId14"/>
    <p:sldId id="278" r:id="rId15"/>
    <p:sldId id="269" r:id="rId16"/>
    <p:sldId id="271" r:id="rId1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A3F069-2875-E738-37A6-0AD52A90B631}" v="7" dt="2026-09-15T15:10:31.350"/>
    <p1510:client id="{C5214E71-0AC5-E82B-3F60-BE7B6B23D13F}" v="3" dt="2026-09-15T10:58:26.7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96792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26718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www.aberdaretownciwprimary.com"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a:solidFill>
                  <a:srgbClr val="002060"/>
                </a:solidFill>
                <a:latin typeface="Tempus Sans ITC"/>
                <a:ea typeface="Comic Sans MS"/>
                <a:cs typeface="Comic Sans MS"/>
                <a:sym typeface="Comic Sans MS"/>
              </a:rPr>
              <a:t>Croeso i Butterflies</a:t>
            </a:r>
            <a:br>
              <a:rPr lang="en" sz="4600" b="1" dirty="0">
                <a:latin typeface="Tempus Sans ITC" panose="04020404030D07020202" pitchFamily="82" charset="0"/>
                <a:ea typeface="Comic Sans MS"/>
                <a:cs typeface="Comic Sans MS"/>
              </a:rPr>
            </a:br>
            <a:br>
              <a:rPr lang="en" sz="4600" b="1" dirty="0">
                <a:latin typeface="Tempus Sans ITC" panose="04020404030D07020202" pitchFamily="82" charset="0"/>
                <a:ea typeface="Comic Sans MS"/>
                <a:cs typeface="Comic Sans MS"/>
              </a:rPr>
            </a:br>
            <a:r>
              <a:rPr lang="en-GB" sz="4600" b="1" dirty="0">
                <a:solidFill>
                  <a:srgbClr val="002060"/>
                </a:solidFill>
                <a:latin typeface="Tempus Sans ITC"/>
                <a:ea typeface="Comic Sans MS"/>
                <a:cs typeface="Comic Sans MS"/>
                <a:sym typeface="Comic Sans MS"/>
              </a:rPr>
              <a:t>Reception</a:t>
            </a:r>
            <a:endParaRPr lang="en-US" sz="4600" b="1" dirty="0">
              <a:solidFill>
                <a:srgbClr val="002060"/>
              </a:solidFill>
              <a:latin typeface="Tempus Sans ITC"/>
              <a:ea typeface="Comic Sans MS"/>
              <a:cs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133F417-3300-26F3-BD65-951FDF20FAF1}"/>
              </a:ext>
            </a:extLst>
          </p:cNvPr>
          <p:cNvSpPr txBox="1"/>
          <p:nvPr/>
        </p:nvSpPr>
        <p:spPr>
          <a:xfrm>
            <a:off x="1184275" y="370292"/>
            <a:ext cx="7452053" cy="4575548"/>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GB"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Staff in Progression Step 1 </a:t>
            </a:r>
            <a:r>
              <a:rPr lang="en-US" sz="2000" b="1"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US" sz="2000" b="1"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(Nursery &amp; Reception)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Teacher: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err="1">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Mrs</a:t>
            </a: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Wood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HLTA</a:t>
            </a:r>
            <a:b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US"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Mrs Stone</a:t>
            </a:r>
            <a:b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br>
              <a:rPr lang="en-GB" sz="2000"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br>
            <a:r>
              <a:rPr lang="en-GB"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Teaching Assistants:</a:t>
            </a:r>
            <a:r>
              <a:rPr lang="en-US"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rPr>
              <a:t> </a:t>
            </a:r>
            <a:endParaRPr lang="en-GB" sz="2000" b="1" u="sng" dirty="0">
              <a:solidFill>
                <a:srgbClr val="002060"/>
              </a:solidFill>
              <a:effectLst/>
              <a:latin typeface="Tempus Sans ITC" panose="04020404030D07020202" pitchFamily="82"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solidFill>
                  <a:srgbClr val="002060"/>
                </a:solidFill>
                <a:effectLst/>
                <a:latin typeface="Tempus Sans ITC"/>
                <a:ea typeface="Calibri"/>
                <a:cs typeface="Times New Roman"/>
              </a:rPr>
              <a:t>Mrs </a:t>
            </a:r>
            <a:r>
              <a:rPr lang="en-GB" sz="2000" dirty="0">
                <a:solidFill>
                  <a:srgbClr val="002060"/>
                </a:solidFill>
                <a:latin typeface="Tempus Sans ITC"/>
                <a:ea typeface="Calibri"/>
                <a:cs typeface="Times New Roman"/>
              </a:rPr>
              <a:t>Meyrick</a:t>
            </a:r>
            <a:r>
              <a:rPr lang="en-GB" sz="2000" dirty="0">
                <a:solidFill>
                  <a:srgbClr val="002060"/>
                </a:solidFill>
                <a:effectLst/>
                <a:latin typeface="Tempus Sans ITC"/>
                <a:ea typeface="Calibri"/>
                <a:cs typeface="Times New Roman"/>
              </a:rPr>
              <a:t>, </a:t>
            </a:r>
            <a:r>
              <a:rPr lang="en-GB" sz="2000" dirty="0">
                <a:solidFill>
                  <a:srgbClr val="002060"/>
                </a:solidFill>
                <a:latin typeface="Tempus Sans ITC"/>
                <a:ea typeface="Calibri"/>
                <a:cs typeface="Times New Roman"/>
              </a:rPr>
              <a:t>Mrs Clarke, </a:t>
            </a:r>
            <a:r>
              <a:rPr lang="en-GB" sz="2000" dirty="0">
                <a:solidFill>
                  <a:srgbClr val="002060"/>
                </a:solidFill>
                <a:effectLst/>
                <a:latin typeface="Tempus Sans ITC"/>
                <a:ea typeface="Calibri"/>
                <a:cs typeface="Times New Roman"/>
              </a:rPr>
              <a:t>Miss Morris, </a:t>
            </a:r>
            <a:endParaRPr lang="en-GB" sz="2000" dirty="0">
              <a:solidFill>
                <a:srgbClr val="002060"/>
              </a:solidFill>
              <a:latin typeface="Tempus Sans ITC"/>
              <a:ea typeface="Calibri"/>
              <a:cs typeface="Times New Roman"/>
            </a:endParaRPr>
          </a:p>
          <a:p>
            <a:pPr algn="ctr">
              <a:lnSpc>
                <a:spcPct val="107000"/>
              </a:lnSpc>
              <a:spcAft>
                <a:spcPts val="800"/>
              </a:spcAft>
            </a:pPr>
            <a:r>
              <a:rPr lang="en-GB" sz="2000" dirty="0">
                <a:solidFill>
                  <a:srgbClr val="002060"/>
                </a:solidFill>
                <a:effectLst/>
                <a:latin typeface="Tempus Sans ITC"/>
                <a:ea typeface="Calibri"/>
                <a:cs typeface="Times New Roman"/>
              </a:rPr>
              <a:t>Mrs Morgan</a:t>
            </a:r>
            <a:r>
              <a:rPr lang="en-GB" sz="2000" dirty="0">
                <a:solidFill>
                  <a:srgbClr val="002060"/>
                </a:solidFill>
                <a:latin typeface="Tempus Sans ITC"/>
                <a:ea typeface="Calibri"/>
                <a:cs typeface="Times New Roman"/>
              </a:rPr>
              <a:t>, Mr Weekes</a:t>
            </a:r>
            <a:endParaRPr lang="en-GB" dirty="0">
              <a:effectLst/>
              <a:ea typeface="Calibri"/>
            </a:endParaRPr>
          </a:p>
          <a:p>
            <a:pPr algn="ctr">
              <a:lnSpc>
                <a:spcPts val="1875"/>
              </a:lnSpc>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372409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Town Church Vision</a:t>
            </a:r>
          </a:p>
          <a:p>
            <a:pPr algn="ctr"/>
            <a:endParaRPr lang="en" sz="1800" b="1" u="sng" dirty="0">
              <a:solidFill>
                <a:srgbClr val="002060"/>
              </a:solidFill>
              <a:latin typeface="Tempus Sans ITC" panose="04020404030D07020202" pitchFamily="82" charset="0"/>
              <a:ea typeface="Comic Sans MS"/>
              <a:cs typeface="Comic Sans MS"/>
            </a:endParaRPr>
          </a:p>
          <a:p>
            <a:pPr algn="ctr"/>
            <a:r>
              <a:rPr lang="en" sz="2300" dirty="0">
                <a:solidFill>
                  <a:srgbClr val="002060"/>
                </a:solidFill>
                <a:latin typeface="Tempus Sans ITC"/>
                <a:sym typeface="Comic Sans MS"/>
              </a:rPr>
              <a:t>Faith, Love and Learning</a:t>
            </a:r>
            <a:endParaRPr lang="en" dirty="0"/>
          </a:p>
          <a:p>
            <a:pPr algn="ctr"/>
            <a:endParaRPr lang="en" sz="2300" dirty="0">
              <a:solidFill>
                <a:srgbClr val="002060"/>
              </a:solidFill>
              <a:latin typeface="Tempus Sans ITC"/>
            </a:endParaRPr>
          </a:p>
          <a:p>
            <a:pPr algn="ctr"/>
            <a:r>
              <a:rPr lang="en" sz="1600" dirty="0">
                <a:solidFill>
                  <a:srgbClr val="002060"/>
                </a:solidFill>
                <a:latin typeface="Tempus Sans ITC"/>
              </a:rPr>
              <a:t>These three words reflect the school’s core values and underpin our daily life within the school community. Faith represents the school’s Christian foundation, encouraging pupils to develop respect, reflection and an understanding of spiritual and moral values, while feeling safe to explore their own beliefs and those of others. Love is shown through kindness, care and positive relationships, ensuring that every child feels valued, supported and included within a nurturing environment. Learning highlights the school’s commitment to high expectations, curiosity and lifelong learning, empowering pupils to develop knowledge, skills and confidence to reach their full potential. Together, faith, love and learning guide the school’s ethos, shaping a community where children flourish academically, emotionally and socially. </a:t>
            </a:r>
            <a:endParaRPr lang="en" sz="1050">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426194"/>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2026/27 School Improvement Priorities</a:t>
            </a:r>
            <a:endParaRPr lang="en-US" dirty="0">
              <a:latin typeface="Tempus Sans ITC"/>
            </a:endParaRPr>
          </a:p>
          <a:p>
            <a:pPr algn="ctr"/>
            <a:endParaRPr lang="en" sz="2800" b="1" u="sng" dirty="0">
              <a:solidFill>
                <a:srgbClr val="002060"/>
              </a:solidFill>
              <a:latin typeface="Tempus Sans ITC" panose="04020404030D07020202" pitchFamily="82" charset="0"/>
              <a:ea typeface="Comic Sans MS"/>
              <a:cs typeface="Comic Sans MS"/>
            </a:endParaRPr>
          </a:p>
          <a:p>
            <a:pPr algn="ctr"/>
            <a:endParaRPr lang="en" sz="2800" b="1" u="sng" dirty="0">
              <a:solidFill>
                <a:srgbClr val="002060"/>
              </a:solidFill>
              <a:latin typeface="Tempus Sans ITC"/>
            </a:endParaRPr>
          </a:p>
          <a:p>
            <a:pPr marL="457200" indent="-457200" algn="ctr">
              <a:lnSpc>
                <a:spcPct val="150000"/>
              </a:lnSpc>
              <a:buAutoNum type="arabicPeriod"/>
            </a:pPr>
            <a:r>
              <a:rPr lang="en" sz="1800" dirty="0">
                <a:solidFill>
                  <a:srgbClr val="002060"/>
                </a:solidFill>
                <a:latin typeface="Tempus Sans ITC"/>
              </a:rPr>
              <a:t>To develop learning environments with focus on independence and Early Years</a:t>
            </a:r>
            <a:endParaRPr lang="en" sz="1800" b="1" dirty="0">
              <a:solidFill>
                <a:srgbClr val="002060"/>
              </a:solidFill>
              <a:latin typeface="Tempus Sans ITC"/>
            </a:endParaRPr>
          </a:p>
          <a:p>
            <a:pPr marL="457200" indent="-457200" algn="ctr">
              <a:lnSpc>
                <a:spcPct val="150000"/>
              </a:lnSpc>
              <a:buAutoNum type="arabicPeriod"/>
            </a:pPr>
            <a:r>
              <a:rPr lang="en" sz="1800" dirty="0">
                <a:solidFill>
                  <a:srgbClr val="002060"/>
                </a:solidFill>
                <a:latin typeface="Tempus Sans ITC"/>
              </a:rPr>
              <a:t>To improve standards in writing.</a:t>
            </a:r>
          </a:p>
          <a:p>
            <a:pPr marL="457200" indent="-457200" algn="ctr">
              <a:lnSpc>
                <a:spcPct val="150000"/>
              </a:lnSpc>
              <a:buAutoNum type="arabicPeriod"/>
            </a:pPr>
            <a:r>
              <a:rPr lang="en" sz="1800" dirty="0">
                <a:solidFill>
                  <a:srgbClr val="002060"/>
                </a:solidFill>
                <a:latin typeface="Tempus Sans ITC"/>
              </a:rPr>
              <a:t>To strengthen quality of provision for pupils with ALN and vulnerable groups.</a:t>
            </a:r>
            <a:endParaRPr lang="en-US" sz="1800" dirty="0">
              <a:latin typeface="Tempus Sans ITC"/>
            </a:endParaRPr>
          </a:p>
          <a:p>
            <a:pPr marL="457200" indent="-457200" algn="ctr">
              <a:lnSpc>
                <a:spcPct val="150000"/>
              </a:lnSpc>
              <a:buAutoNum type="arabicPeriod"/>
            </a:pPr>
            <a:r>
              <a:rPr lang="en" sz="1800" dirty="0">
                <a:solidFill>
                  <a:srgbClr val="002060"/>
                </a:solidFill>
                <a:latin typeface="Tempus Sans ITC"/>
              </a:rPr>
              <a:t>To improve standards in Science and Technology</a:t>
            </a:r>
          </a:p>
          <a:p>
            <a:pPr marL="457200" indent="-457200" algn="ctr">
              <a:lnSpc>
                <a:spcPct val="150000"/>
              </a:lnSpc>
              <a:buAutoNum type="arabicPeriod"/>
            </a:pPr>
            <a:r>
              <a:rPr lang="en" sz="1800" dirty="0">
                <a:solidFill>
                  <a:srgbClr val="002060"/>
                </a:solidFill>
                <a:latin typeface="Tempus Sans ITC"/>
              </a:rPr>
              <a:t>To improve collective worship.</a:t>
            </a:r>
            <a:endParaRPr lang="en" dirty="0"/>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02BF2F4-76BE-A42E-E718-F049AAE5A7B1}"/>
              </a:ext>
            </a:extLst>
          </p:cNvPr>
          <p:cNvPicPr>
            <a:picLocks noChangeAspect="1"/>
          </p:cNvPicPr>
          <p:nvPr/>
        </p:nvPicPr>
        <p:blipFill>
          <a:blip r:embed="rId4"/>
          <a:stretch>
            <a:fillRect/>
          </a:stretch>
        </p:blipFill>
        <p:spPr>
          <a:xfrm>
            <a:off x="1237044" y="1015965"/>
            <a:ext cx="6669912" cy="3639664"/>
          </a:xfrm>
          <a:prstGeom prst="rect">
            <a:avLst/>
          </a:prstGeom>
        </p:spPr>
      </p:pic>
    </p:spTree>
    <p:extLst>
      <p:ext uri="{BB962C8B-B14F-4D97-AF65-F5344CB8AC3E}">
        <p14:creationId xmlns:p14="http://schemas.microsoft.com/office/powerpoint/2010/main" val="3274650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Foundation Phase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side door of the nursery at 3:15pm.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dirty="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a:t>
            </a:r>
            <a:r>
              <a:rPr lang="en" sz="1600" b="1" dirty="0">
                <a:solidFill>
                  <a:srgbClr val="002060"/>
                </a:solidFill>
                <a:latin typeface="Tempus Sans ITC"/>
                <a:ea typeface="Comic Sans MS"/>
                <a:cs typeface="Comic Sans MS"/>
                <a:sym typeface="Comic Sans MS"/>
              </a:rPr>
              <a:t>FRIDAY</a:t>
            </a:r>
            <a:endParaRPr sz="1600" dirty="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dirty="0">
              <a:solidFill>
                <a:srgbClr val="004B53"/>
              </a:solidFill>
              <a:latin typeface="Tempus Sans ITC"/>
              <a:ea typeface="Comic Sans MS"/>
              <a:cs typeface="Comic Sans MS"/>
            </a:endParaRPr>
          </a:p>
          <a:p>
            <a:pPr marL="0" lvl="0" indent="0" algn="l" rtl="0">
              <a:spcBef>
                <a:spcPts val="0"/>
              </a:spcBef>
              <a:spcAft>
                <a:spcPts val="0"/>
              </a:spcAft>
              <a:buNone/>
            </a:pPr>
            <a:endParaRPr sz="1400" b="1"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We provide snack in the Early Years Unit for the children to have in our cafe. The children develop their independent skills in the cafe; pouring their own drink, buttering their own toast, pouring their own cereal and washing their own dishes. The cost of the snack is £1.50 per week. This can be paid half termly if it is easier. If you wish to provide your own snack for your child, we would be grateful if you could let us know so we can update our records. </a:t>
            </a:r>
            <a:br>
              <a:rPr lang="en" sz="1600" dirty="0">
                <a:solidFill>
                  <a:srgbClr val="004B53"/>
                </a:solidFill>
                <a:latin typeface="Tempus Sans ITC"/>
                <a:ea typeface="Comic Sans MS"/>
                <a:cs typeface="Comic Sans MS"/>
              </a:rPr>
            </a:br>
            <a:endParaRPr sz="1400"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dirty="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12:00-13:05 and we go straight to the canteen for lunch,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05414" y="2158337"/>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dirty="0">
              <a:solidFill>
                <a:srgbClr val="004B53"/>
              </a:solidFill>
              <a:latin typeface="Tempus Sans ITC"/>
              <a:ea typeface="Comic Sans MS"/>
              <a:cs typeface="Comic Sans MS"/>
            </a:endParaRPr>
          </a:p>
          <a:p>
            <a:pPr marL="0" lvl="0" indent="0" algn="l" rtl="0">
              <a:spcBef>
                <a:spcPts val="0"/>
              </a:spcBef>
              <a:spcAft>
                <a:spcPts val="0"/>
              </a:spcAft>
              <a:buNone/>
            </a:pPr>
            <a:endParaRPr sz="1400" b="1" dirty="0">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send this into school on your child’s reading day (your child’s reading day can be found on the front of their reading record). It is essential that your child practises their reading with you at home, especially in these early stages of reading. Please write a short comment </a:t>
            </a:r>
            <a:r>
              <a:rPr lang="en-GB" sz="1600" dirty="0">
                <a:solidFill>
                  <a:srgbClr val="004B53"/>
                </a:solidFill>
                <a:latin typeface="Tempus Sans ITC"/>
                <a:ea typeface="Comic Sans MS"/>
                <a:cs typeface="Comic Sans MS"/>
                <a:sym typeface="Comic Sans MS"/>
              </a:rPr>
              <a:t>in your child’s reading record to let us know how they are getting on at home.</a:t>
            </a:r>
            <a:r>
              <a:rPr lang="en" sz="1600" dirty="0">
                <a:solidFill>
                  <a:srgbClr val="004B53"/>
                </a:solidFill>
                <a:latin typeface="Tempus Sans ITC"/>
                <a:ea typeface="Comic Sans MS"/>
                <a:cs typeface="Comic Sans MS"/>
                <a:sym typeface="Comic Sans MS"/>
              </a:rPr>
              <a:t> </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919105"/>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500" dirty="0">
                <a:solidFill>
                  <a:srgbClr val="002060"/>
                </a:solidFill>
                <a:latin typeface="Tempus Sans ITC"/>
                <a:ea typeface="Comic Sans MS"/>
                <a:cs typeface="Comic Sans MS"/>
                <a:sym typeface="Comic Sans MS"/>
              </a:rPr>
              <a:t>I can be contacted via woode28@hwbcymru.net .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500" dirty="0">
                <a:solidFill>
                  <a:srgbClr val="002060"/>
                </a:solidFill>
                <a:latin typeface="Tempus Sans ITC"/>
                <a:ea typeface="Comic Sans MS"/>
                <a:cs typeface="Comic Sans MS"/>
              </a:rPr>
              <a:t>Information is regularly published on the school website -</a:t>
            </a:r>
            <a:r>
              <a:rPr lang="en" sz="1500" dirty="0">
                <a:solidFill>
                  <a:srgbClr val="002060"/>
                </a:solidFill>
                <a:latin typeface="Tempus Sans ITC"/>
                <a:ea typeface="Comic Sans MS"/>
                <a:cs typeface="Comic Sans MS"/>
                <a:sym typeface="Comic Sans MS"/>
              </a:rPr>
              <a:t> </a:t>
            </a:r>
            <a:r>
              <a:rPr lang="en" sz="1500" u="sng" dirty="0">
                <a:solidFill>
                  <a:srgbClr val="0070C0"/>
                </a:solidFill>
                <a:latin typeface="Tempus Sans ITC"/>
                <a:ea typeface="Comic Sans MS"/>
                <a:cs typeface="Comic Sans MS"/>
                <a:sym typeface="Comic Sans MS"/>
                <a:hlinkClick r:id="rId3"/>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500" dirty="0">
                <a:solidFill>
                  <a:srgbClr val="002060"/>
                </a:solidFill>
                <a:latin typeface="Tempus Sans ITC"/>
                <a:ea typeface="Comic Sans MS"/>
                <a:cs typeface="Comic Sans MS"/>
                <a:sym typeface="Comic Sans MS"/>
              </a:rPr>
              <a:t>We aim to post a little round up of our week on ClassDojo every Friday along with photos and suggestions on what you can do to support your child at home. We will also post important information on ClassDojo so please ensure you check it regularly. Parents can directly message Mrs Walters via ClassDojo. School policy is that teachers cannot be contacted directly via ClassDojo.</a:t>
            </a:r>
            <a:endParaRPr lang="en" sz="15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Mrs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Carter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44260" y="370292"/>
            <a:ext cx="8520600" cy="4654845"/>
          </a:xfrm>
          <a:prstGeom prst="rect">
            <a:avLst/>
          </a:prstGeom>
        </p:spPr>
        <p:txBody>
          <a:bodyPr spcFirstLastPara="1" wrap="square" lIns="91425" tIns="91425" rIns="91425" bIns="91425" anchor="b" anchorCtr="0">
            <a:noAutofit/>
          </a:bodyPr>
          <a:lstStyle/>
          <a:p>
            <a:r>
              <a:rPr lang="en-GB" sz="2800" b="1" u="sng" dirty="0">
                <a:solidFill>
                  <a:srgbClr val="002060"/>
                </a:solidFill>
                <a:latin typeface="Tempus Sans ITC"/>
                <a:ea typeface="Comic Sans MS"/>
                <a:cs typeface="Comic Sans MS"/>
                <a:sym typeface="Comic Sans MS"/>
              </a:rPr>
              <a:t>Reading</a:t>
            </a:r>
            <a:endParaRPr lang="en-US" sz="4000"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Our phonics programme is called Monster Phonics. This starts in Nursery with Phase 1. Phase 1 </a:t>
            </a:r>
            <a:r>
              <a:rPr lang="en-GB" sz="1600" dirty="0">
                <a:solidFill>
                  <a:srgbClr val="002060"/>
                </a:solidFill>
                <a:latin typeface="Tempus Sans ITC" panose="04020404030D07020202" pitchFamily="82" charset="0"/>
              </a:rPr>
              <a:t>helps children develop listening skills, sound awareness, and the ability to hear and distinguish sounds in their environment—laying the foundation for reading and writing. At the end of phase 1 the children learn to blend and segment. </a:t>
            </a:r>
            <a:r>
              <a:rPr lang="en-GB" sz="1600" b="1" dirty="0">
                <a:solidFill>
                  <a:srgbClr val="002060"/>
                </a:solidFill>
                <a:latin typeface="Tempus Sans ITC" panose="04020404030D07020202" pitchFamily="82" charset="0"/>
              </a:rPr>
              <a:t>Blending</a:t>
            </a:r>
            <a:r>
              <a:rPr lang="en-GB" sz="1600" dirty="0">
                <a:solidFill>
                  <a:srgbClr val="002060"/>
                </a:solidFill>
                <a:latin typeface="Tempus Sans ITC" panose="04020404030D07020202" pitchFamily="82" charset="0"/>
              </a:rPr>
              <a:t> is when children put individual sounds together to read a word (e.g., c-a-t becomes "cat"), and </a:t>
            </a:r>
            <a:r>
              <a:rPr lang="en-GB" sz="1600" b="1" dirty="0">
                <a:solidFill>
                  <a:srgbClr val="002060"/>
                </a:solidFill>
                <a:latin typeface="Tempus Sans ITC" panose="04020404030D07020202" pitchFamily="82" charset="0"/>
              </a:rPr>
              <a:t>segmenting</a:t>
            </a:r>
            <a:r>
              <a:rPr lang="en-GB" sz="1600" dirty="0">
                <a:solidFill>
                  <a:srgbClr val="002060"/>
                </a:solidFill>
                <a:latin typeface="Tempus Sans ITC" panose="04020404030D07020202" pitchFamily="82" charset="0"/>
              </a:rPr>
              <a:t> is when they break a word into its separate sounds to spell it.</a:t>
            </a:r>
            <a:br>
              <a:rPr lang="en-GB" sz="1600" dirty="0">
                <a:solidFill>
                  <a:srgbClr val="002060"/>
                </a:solidFill>
                <a:latin typeface="Tempus Sans ITC" panose="04020404030D07020202" pitchFamily="82" charset="0"/>
              </a:rPr>
            </a:br>
            <a:br>
              <a:rPr lang="en-GB" sz="1600" dirty="0">
                <a:solidFill>
                  <a:srgbClr val="002060"/>
                </a:solidFill>
                <a:latin typeface="Tempus Sans ITC" panose="04020404030D07020202" pitchFamily="82" charset="0"/>
              </a:rPr>
            </a:br>
            <a:r>
              <a:rPr lang="en-GB" sz="1600" dirty="0">
                <a:solidFill>
                  <a:srgbClr val="002060"/>
                </a:solidFill>
                <a:latin typeface="Tempus Sans ITC" panose="04020404030D07020202" pitchFamily="82" charset="0"/>
              </a:rPr>
              <a:t>We begin learning sounds in Reception and after laying the foundations of Phase 1 in Nursery children quickly learn to read CVC words (consonant, vowel, consonant). We use letter sounds, not words (e.g. a instead of A) so it is really important that you use these sounds at home when practising with your child. The children will also begin to read high frequency words, which are often words that cannot be sounded out. When children are confident with these words they will have a reading book to come home.</a:t>
            </a:r>
            <a:br>
              <a:rPr lang="en" sz="1600" dirty="0">
                <a:solidFill>
                  <a:srgbClr val="002060"/>
                </a:solidFill>
                <a:latin typeface="Tempus Sans ITC" panose="04020404030D07020202" pitchFamily="82" charset="0"/>
                <a:ea typeface="Comic Sans MS"/>
                <a:cs typeface="Comic Sans MS"/>
              </a:rPr>
            </a:br>
            <a:br>
              <a:rPr lang="en" sz="1600" dirty="0">
                <a:latin typeface="Tempus Sans ITC"/>
                <a:ea typeface="Comic Sans MS"/>
                <a:cs typeface="Comic Sans MS"/>
              </a:rPr>
            </a:b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964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68019" y="183335"/>
            <a:ext cx="8520600" cy="3227868"/>
          </a:xfrm>
          <a:prstGeom prst="rect">
            <a:avLst/>
          </a:prstGeom>
        </p:spPr>
        <p:txBody>
          <a:bodyPr spcFirstLastPara="1" wrap="square" lIns="91425" tIns="91425" rIns="91425" bIns="91425" anchor="b" anchorCtr="0">
            <a:noAutofit/>
          </a:bodyPr>
          <a:lstStyle/>
          <a:p>
            <a:r>
              <a:rPr lang="en-GB" sz="2800" b="1" u="sng" dirty="0">
                <a:solidFill>
                  <a:srgbClr val="002060"/>
                </a:solidFill>
                <a:latin typeface="Tempus Sans ITC"/>
                <a:ea typeface="Comic Sans MS"/>
                <a:cs typeface="Comic Sans MS"/>
                <a:sym typeface="Comic Sans MS"/>
              </a:rPr>
              <a:t>Writing</a:t>
            </a:r>
            <a:endParaRPr lang="en-US" sz="4000"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sym typeface="Comic Sans MS"/>
            </a:endParaRPr>
          </a:p>
          <a:p>
            <a:pPr algn="l"/>
            <a:r>
              <a:rPr lang="en-GB" sz="1600" dirty="0">
                <a:solidFill>
                  <a:srgbClr val="002060"/>
                </a:solidFill>
                <a:latin typeface="Tempus Sans ITC"/>
                <a:ea typeface="Comic Sans MS"/>
                <a:cs typeface="Comic Sans MS"/>
                <a:sym typeface="Comic Sans MS"/>
              </a:rPr>
              <a:t>Just like reading, your child’s writing journey will begin in Nursery with simple mark making and then the pre-writing patterns.</a:t>
            </a:r>
            <a:br>
              <a:rPr lang="en-GB" sz="1600" dirty="0">
                <a:solidFill>
                  <a:srgbClr val="002060"/>
                </a:solidFill>
                <a:latin typeface="Tempus Sans ITC"/>
                <a:ea typeface="Comic Sans MS"/>
                <a:cs typeface="Comic Sans MS"/>
                <a:sym typeface="Comic Sans MS"/>
              </a:rPr>
            </a:br>
            <a:br>
              <a:rPr lang="en-GB" sz="1600" dirty="0">
                <a:solidFill>
                  <a:srgbClr val="002060"/>
                </a:solidFill>
                <a:latin typeface="Tempus Sans ITC"/>
                <a:ea typeface="Comic Sans MS"/>
                <a:cs typeface="Comic Sans MS"/>
                <a:sym typeface="Comic Sans MS"/>
              </a:rPr>
            </a:br>
            <a:r>
              <a:rPr lang="en-GB" sz="1600" dirty="0">
                <a:solidFill>
                  <a:srgbClr val="002060"/>
                </a:solidFill>
                <a:latin typeface="Tempus Sans ITC"/>
                <a:ea typeface="Comic Sans MS"/>
                <a:cs typeface="Comic Sans MS"/>
                <a:sym typeface="Comic Sans MS"/>
              </a:rPr>
              <a:t>In Reception the children will learn to write letters using the Monster Phonic rhymes to ensure correct letter formation. We only use lower case letters (apart from the 1</a:t>
            </a:r>
            <a:r>
              <a:rPr lang="en-GB" sz="1600" baseline="30000" dirty="0">
                <a:solidFill>
                  <a:srgbClr val="002060"/>
                </a:solidFill>
                <a:latin typeface="Tempus Sans ITC"/>
                <a:ea typeface="Comic Sans MS"/>
                <a:cs typeface="Comic Sans MS"/>
                <a:sym typeface="Comic Sans MS"/>
              </a:rPr>
              <a:t>st</a:t>
            </a:r>
            <a:r>
              <a:rPr lang="en-GB" sz="1600" dirty="0">
                <a:solidFill>
                  <a:srgbClr val="002060"/>
                </a:solidFill>
                <a:latin typeface="Tempus Sans ITC"/>
                <a:ea typeface="Comic Sans MS"/>
                <a:cs typeface="Comic Sans MS"/>
                <a:sym typeface="Comic Sans MS"/>
              </a:rPr>
              <a:t> letter of their name) so if you practise writing with your child at home please use lower case letters and encourage correct letter formation as bad habits are hard to break once they are formed. </a:t>
            </a:r>
            <a:br>
              <a:rPr lang="en" sz="1600" dirty="0">
                <a:solidFill>
                  <a:srgbClr val="002060"/>
                </a:solidFill>
                <a:latin typeface="Tempus Sans ITC" panose="04020404030D07020202" pitchFamily="82" charset="0"/>
                <a:ea typeface="Comic Sans MS"/>
                <a:cs typeface="Comic Sans MS"/>
              </a:rPr>
            </a:br>
            <a:br>
              <a:rPr lang="en" sz="1600" dirty="0">
                <a:latin typeface="Tempus Sans ITC"/>
                <a:ea typeface="Comic Sans MS"/>
                <a:cs typeface="Comic Sans MS"/>
              </a:rPr>
            </a:b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oten End Primary School - Handwriting">
            <a:extLst>
              <a:ext uri="{FF2B5EF4-FFF2-40B4-BE49-F238E27FC236}">
                <a16:creationId xmlns:a16="http://schemas.microsoft.com/office/drawing/2014/main" id="{D21BDD68-E8A0-476A-8B53-7D2F286230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0534" y="2814080"/>
            <a:ext cx="3150476" cy="1833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728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We do not set formal homework in Reception but we aim to post ways you can support your child at home on ClassDojo. This is often as simple as ‘help me to learn how to do my zip up on my coat’ or ‘help me to spot numbers on my journey to school’. We ask that you read with your child every day as this has a significant impact on their progress across all areas of the curriculum. Phonic sounds and high frequency words being covered each week will also be sent home for your child to practise. </a:t>
            </a:r>
            <a:br>
              <a:rPr lang="en" sz="1600" dirty="0">
                <a:latin typeface="Tempus Sans ITC"/>
                <a:ea typeface="Comic Sans MS"/>
                <a:cs typeface="Comic Sans MS"/>
              </a:rPr>
            </a:br>
            <a:br>
              <a:rPr lang="en" sz="1600" dirty="0">
                <a:latin typeface="Tempus Sans ITC"/>
                <a:ea typeface="Comic Sans MS"/>
                <a:cs typeface="Comic Sans MS"/>
              </a:rPr>
            </a:br>
            <a:endParaRPr lang="en" sz="1800" dirty="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I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TotalTime>
  <Words>1725</Words>
  <Application>Microsoft Office PowerPoint</Application>
  <PresentationFormat>On-screen Show (16:9)</PresentationFormat>
  <Paragraphs>84</Paragraphs>
  <Slides>16</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Tempus Sans ITC</vt:lpstr>
      <vt:lpstr>Simple Light</vt:lpstr>
      <vt:lpstr>Croeso i Butterflies  Reception </vt:lpstr>
      <vt:lpstr>PowerPoint Presentation</vt:lpstr>
      <vt:lpstr>PowerPoint Presentation</vt:lpstr>
      <vt:lpstr>PowerPoint Presentation</vt:lpstr>
      <vt:lpstr>PowerPoint Presentation</vt:lpstr>
      <vt:lpstr>PowerPoint Presentation</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Foundation Phase yard at 9:00am and be led into their separate classes and cloakrooms.  Afternoon pick up The gates will be opened by 3:10pm. Please collect your children from side door of the nursery at 3:15pm.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FRIDAY</vt:lpstr>
      <vt:lpstr>What should my child bring to school?  Snack We provide snack in the Early Years Unit for the children to have in our cafe. The children develop their independent skills in the cafe; pouring their own drink, buttering their own toast, pouring their own cereal and washing their own dishes. The cost of the snack is £1.50 per week. This can be paid half termly if it is easier. If you wish to provide your own snack for your child, we would be grateful if you could let us know so we can update our records.    Lunch Our lunch time is 12:00-13:05 and we go straight to the canteen for lunch,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send this into school on your child’s reading day (your child’s reading day can be found on the front of their reading record). It is essential that your child practises their reading with you at home, especially in these early stages of reading. Please write a short comment in your child’s reading record to let us know how they are getting on at home.  </vt:lpstr>
      <vt:lpstr>Keeping in Touch   Teacher email addresses I can be contacted via woode28@hwbcymru.net .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We aim to post a little round up of our week on ClassDojo every Friday along with photos and suggestions on what you can do to support your child at home. We will also post important information on ClassDojo so please ensure you check it regularly. Parents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Carter in the office.   Telephone Number: (01685) 871520 Email address: admin@aberdaretownciwprimary.rctcbc.cymru  </vt:lpstr>
      <vt:lpstr>Reading  Our phonics programme is called Monster Phonics. This starts in Nursery with Phase 1. Phase 1 helps children develop listening skills, sound awareness, and the ability to hear and distinguish sounds in their environment—laying the foundation for reading and writing. At the end of phase 1 the children learn to blend and segment. Blending is when children put individual sounds together to read a word (e.g., c-a-t becomes "cat"), and segmenting is when they break a word into its separate sounds to spell it.  We begin learning sounds in Reception and after laying the foundations of Phase 1 in Nursery children quickly learn to read CVC words (consonant, vowel, consonant). We use letter sounds, not words (e.g. a instead of A) so it is really important that you use these sounds at home when practising with your child. The children will also begin to read high frequency words, which are often words that cannot be sounded out. When children are confident with these words they will have a reading book to come home.  </vt:lpstr>
      <vt:lpstr>Writing  Just like reading, your child’s writing journey will begin in Nursery with simple mark making and then the pre-writing patterns.  In Reception the children will learn to write letters using the Monster Phonic rhymes to ensure correct letter formation. We only use lower case letters (apart from the 1st letter of their name) so if you practise writing with your child at home please use lower case letters and encourage correct letter formation as bad habits are hard to break once they are formed.   </vt:lpstr>
      <vt:lpstr>Homework and Support  We do not set formal homework in Reception but we aim to post ways you can support your child at home on ClassDojo. This is often as simple as ‘help me to learn how to do my zip up on my coat’ or ‘help me to spot numbers on my journey to school’. We ask that you read with your child every day as this has a significant impact on their progress across all areas of the curriculum. Phonic sounds and high frequency words being covered each week will also be sent home for your child to practise.   </vt:lpstr>
      <vt:lpstr>Questions  If you have any queries or concerns please stay behind after the presentation and I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715</cp:revision>
  <dcterms:modified xsi:type="dcterms:W3CDTF">2026-10-23T15:06:02Z</dcterms:modified>
</cp:coreProperties>
</file>