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7"/>
  </p:notesMasterIdLst>
  <p:sldIdLst>
    <p:sldId id="256" r:id="rId2"/>
    <p:sldId id="257" r:id="rId3"/>
    <p:sldId id="262" r:id="rId4"/>
    <p:sldId id="275" r:id="rId5"/>
    <p:sldId id="272" r:id="rId6"/>
    <p:sldId id="273" r:id="rId7"/>
    <p:sldId id="263" r:id="rId8"/>
    <p:sldId id="264" r:id="rId9"/>
    <p:sldId id="265" r:id="rId10"/>
    <p:sldId id="266" r:id="rId11"/>
    <p:sldId id="277" r:id="rId12"/>
    <p:sldId id="274" r:id="rId13"/>
    <p:sldId id="268" r:id="rId14"/>
    <p:sldId id="276" r:id="rId15"/>
    <p:sldId id="269" r:id="rId1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 dt="2026-09-14T15:25:19.983"/>
    <p1510:client id="{9099B485-4ACB-E9D2-B36E-E8FAD558A64E}" v="27" dt="2026-09-14T15:23:38.5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mailto:burrowse9@hwbcymru.net"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mailto:Catrin.Walters@aberdaretownciwprimary.rctcbc.cymru"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i </a:t>
            </a:r>
            <a:r>
              <a:rPr lang="en-US" sz="4600" b="1" dirty="0">
                <a:solidFill>
                  <a:srgbClr val="002060"/>
                </a:solidFill>
                <a:latin typeface="Tempus Sans ITC"/>
                <a:ea typeface="Comic Sans MS"/>
                <a:cs typeface="Comic Sans MS"/>
                <a:sym typeface="Comic Sans MS"/>
              </a:rPr>
              <a:t>Badgers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a:t>
            </a:r>
            <a:r>
              <a:rPr lang="en-US" sz="4600" b="1" dirty="0">
                <a:solidFill>
                  <a:srgbClr val="002060"/>
                </a:solidFill>
                <a:latin typeface="Tempus Sans ITC"/>
                <a:ea typeface="Comic Sans MS"/>
                <a:cs typeface="Comic Sans MS"/>
                <a:sym typeface="Comic Sans MS"/>
              </a:rPr>
              <a:t>5/</a:t>
            </a:r>
            <a:r>
              <a:rPr lang="en" sz="4600" b="1" dirty="0">
                <a:solidFill>
                  <a:srgbClr val="002060"/>
                </a:solidFill>
                <a:latin typeface="Tempus Sans ITC"/>
                <a:ea typeface="Comic Sans MS"/>
                <a:cs typeface="Comic Sans MS"/>
                <a:sym typeface="Comic Sans MS"/>
              </a:rPr>
              <a:t>6</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3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4, Year 5 and Year 6)</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Palmer,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Hamlin,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Manning, and Miss Hipkiss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a:solidFill>
                <a:srgbClr val="002060"/>
              </a:solidFill>
              <a:latin typeface="Tempus Sans ITC"/>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a:ea typeface="Comic Sans MS"/>
                <a:cs typeface="Comic Sans MS"/>
                <a:sym typeface="Comic Sans MS"/>
              </a:rPr>
              <a:t>Mrs Samuel, Mrs Pittard</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a:ea typeface="Comic Sans MS"/>
                <a:cs typeface="Comic Sans MS"/>
                <a:sym typeface="Comic Sans MS"/>
              </a:rPr>
              <a:t>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43568"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523220"/>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 sz="1800" dirty="0">
              <a:solidFill>
                <a:srgbClr val="002060"/>
              </a:solidFill>
              <a:latin typeface="Tempus Sans ITC"/>
            </a:endParaRP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4E04EA7-4C7B-0D44-5C6A-52F6B0042A92}"/>
              </a:ext>
            </a:extLst>
          </p:cNvPr>
          <p:cNvSpPr txBox="1"/>
          <p:nvPr/>
        </p:nvSpPr>
        <p:spPr>
          <a:xfrm>
            <a:off x="712520" y="1287731"/>
            <a:ext cx="7585363" cy="3282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lvl="0" indent="-457200" algn="ctr" rtl="0">
              <a:lnSpc>
                <a:spcPts val="2850"/>
              </a:lnSpc>
              <a:buFont typeface=""/>
              <a:buAutoNum type="arabicPeriod"/>
            </a:pPr>
            <a:r>
              <a:rPr lang="en-GB" sz="1800" b="0" i="0" u="none" strike="noStrike" baseline="0">
                <a:solidFill>
                  <a:srgbClr val="002060"/>
                </a:solidFill>
                <a:latin typeface="Tempus Sans ITC"/>
                <a:ea typeface="Arial"/>
                <a:cs typeface="Arial"/>
              </a:rPr>
              <a:t>To introduce and embed a play-based, in-the-moment approach.</a:t>
            </a:r>
            <a:r>
              <a:rPr lang="en-GB" sz="1800" b="0" i="0">
                <a:solidFill>
                  <a:srgbClr val="000000"/>
                </a:solidFill>
                <a:latin typeface="Tempus Sans ITC"/>
                <a:ea typeface="Arial"/>
                <a:cs typeface="Arial"/>
              </a:rPr>
              <a:t>​</a:t>
            </a:r>
          </a:p>
          <a:p>
            <a:pPr marL="457200" lvl="0" indent="-457200" algn="ctr" rtl="0">
              <a:lnSpc>
                <a:spcPts val="2850"/>
              </a:lnSpc>
              <a:buFont typeface=""/>
              <a:buAutoNum type="arabicPeriod"/>
            </a:pPr>
            <a:r>
              <a:rPr lang="en-GB" sz="1800" b="0" i="0" u="none" strike="noStrike" baseline="0">
                <a:solidFill>
                  <a:srgbClr val="002060"/>
                </a:solidFill>
                <a:latin typeface="Tempus Sans ITC"/>
                <a:ea typeface="Arial"/>
                <a:cs typeface="Arial"/>
              </a:rPr>
              <a:t>To enhance and enrich Science and Technology provision and to raise standards.</a:t>
            </a:r>
            <a:r>
              <a:rPr lang="en-US" sz="1800" b="0" i="0">
                <a:solidFill>
                  <a:srgbClr val="000000"/>
                </a:solidFill>
                <a:latin typeface="Tempus Sans ITC"/>
                <a:ea typeface="Arial"/>
                <a:cs typeface="Arial"/>
              </a:rPr>
              <a:t>​</a:t>
            </a:r>
          </a:p>
          <a:p>
            <a:pPr marL="457200" lvl="0" indent="-457200" algn="ctr" rtl="0">
              <a:lnSpc>
                <a:spcPts val="2850"/>
              </a:lnSpc>
              <a:buFont typeface=""/>
              <a:buAutoNum type="arabicPeriod"/>
            </a:pPr>
            <a:r>
              <a:rPr lang="en-GB" sz="1800" b="0" i="0" u="none" strike="noStrike" baseline="0">
                <a:solidFill>
                  <a:srgbClr val="002060"/>
                </a:solidFill>
                <a:latin typeface="Tempus Sans ITC"/>
                <a:ea typeface="Arial"/>
                <a:cs typeface="Arial"/>
              </a:rPr>
              <a:t>To improve standards of written Literacy across the curriculum.</a:t>
            </a:r>
            <a:r>
              <a:rPr lang="en-US" sz="1800" b="0" i="0">
                <a:solidFill>
                  <a:srgbClr val="000000"/>
                </a:solidFill>
                <a:latin typeface="Tempus Sans ITC"/>
                <a:ea typeface="Arial"/>
                <a:cs typeface="Arial"/>
              </a:rPr>
              <a:t>​</a:t>
            </a:r>
          </a:p>
          <a:p>
            <a:pPr marL="457200" lvl="0" indent="-457200" algn="ctr" rtl="0">
              <a:lnSpc>
                <a:spcPts val="2850"/>
              </a:lnSpc>
              <a:buFont typeface=""/>
              <a:buAutoNum type="arabicPeriod"/>
            </a:pPr>
            <a:r>
              <a:rPr lang="en-GB" sz="1800" b="0" i="0" u="none" strike="noStrike" baseline="0">
                <a:solidFill>
                  <a:srgbClr val="002060"/>
                </a:solidFill>
                <a:latin typeface="Tempus Sans ITC"/>
                <a:ea typeface="Arial"/>
                <a:cs typeface="Arial"/>
              </a:rPr>
              <a:t>To further develop and expand our provision for vulnerable learners and those with additional learning needs.</a:t>
            </a:r>
            <a:r>
              <a:rPr lang="en-US" sz="1800" b="0" i="0">
                <a:solidFill>
                  <a:srgbClr val="000000"/>
                </a:solidFill>
                <a:latin typeface="Tempus Sans ITC"/>
                <a:ea typeface="Arial"/>
                <a:cs typeface="Arial"/>
              </a:rPr>
              <a:t>​</a:t>
            </a:r>
          </a:p>
          <a:p>
            <a:pPr marL="457200" lvl="0" indent="-457200" algn="ctr" rtl="0">
              <a:lnSpc>
                <a:spcPts val="2850"/>
              </a:lnSpc>
              <a:buFont typeface=""/>
              <a:buAutoNum type="arabicPeriod"/>
            </a:pPr>
            <a:r>
              <a:rPr lang="en-GB" sz="1800" b="0" i="0" u="none" strike="noStrike" baseline="0">
                <a:solidFill>
                  <a:srgbClr val="002060"/>
                </a:solidFill>
                <a:latin typeface="Tempus Sans ITC"/>
                <a:ea typeface="Arial"/>
                <a:cs typeface="Arial"/>
              </a:rPr>
              <a:t>To further develop and enrich the children's experience of whole school collective worship.</a:t>
            </a:r>
          </a:p>
          <a:p>
            <a:pPr algn="ctr"/>
            <a:endParaRPr lang="en-GB"/>
          </a:p>
        </p:txBody>
      </p:sp>
    </p:spTree>
    <p:extLst>
      <p:ext uri="{BB962C8B-B14F-4D97-AF65-F5344CB8AC3E}">
        <p14:creationId xmlns:p14="http://schemas.microsoft.com/office/powerpoint/2010/main" val="2145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5A910D2-FF4A-D685-BD47-0F85F9910289}"/>
              </a:ext>
            </a:extLst>
          </p:cNvPr>
          <p:cNvPicPr>
            <a:picLocks noChangeAspect="1"/>
          </p:cNvPicPr>
          <p:nvPr/>
        </p:nvPicPr>
        <p:blipFill>
          <a:blip r:embed="rId4"/>
          <a:stretch>
            <a:fillRect/>
          </a:stretch>
        </p:blipFill>
        <p:spPr>
          <a:xfrm>
            <a:off x="866775" y="1015566"/>
            <a:ext cx="7772400" cy="3636243"/>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dirty="0">
                <a:solidFill>
                  <a:srgbClr val="002060"/>
                </a:solidFill>
                <a:latin typeface="Tempus Sans ITC"/>
                <a:ea typeface="Comic Sans MS"/>
                <a:cs typeface="Comic Sans MS"/>
                <a:sym typeface="Comic Sans MS"/>
              </a:rPr>
              <a:t>Inquiry Based Learning</a:t>
            </a:r>
            <a:br>
              <a:rPr lang="en" sz="2800" b="1"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dirty="0">
                <a:solidFill>
                  <a:srgbClr val="002060"/>
                </a:solidFill>
                <a:latin typeface="Tempus Sans ITC"/>
                <a:ea typeface="Comic Sans MS"/>
                <a:cs typeface="Comic Sans MS"/>
                <a:sym typeface="Comic Sans MS"/>
              </a:rPr>
              <a:t>Autumn Term:</a:t>
            </a:r>
            <a:r>
              <a:rPr lang="en-US" sz="2800" b="1" dirty="0">
                <a:solidFill>
                  <a:srgbClr val="002060"/>
                </a:solidFill>
                <a:latin typeface="Tempus Sans ITC"/>
                <a:ea typeface="Comic Sans MS"/>
                <a:cs typeface="Comic Sans MS"/>
                <a:sym typeface="Comic Sans MS"/>
              </a:rPr>
              <a:t> </a:t>
            </a:r>
            <a:r>
              <a:rPr lang="en-US" sz="1800" b="1" dirty="0">
                <a:solidFill>
                  <a:srgbClr val="002060"/>
                </a:solidFill>
                <a:highlight>
                  <a:srgbClr val="F5F5F5"/>
                </a:highlight>
                <a:latin typeface="Ink Free"/>
                <a:ea typeface="Comic Sans MS"/>
                <a:cs typeface="Comic Sans MS"/>
                <a:sym typeface="Comic Sans MS"/>
              </a:rPr>
              <a:t>Is conflict avoidable?</a:t>
            </a:r>
            <a:br>
              <a:rPr lang="en" sz="2800" b="1" dirty="0">
                <a:latin typeface="Tempus Sans ITC" panose="04020404030D07020202" pitchFamily="82" charset="0"/>
                <a:ea typeface="Comic Sans MS"/>
                <a:cs typeface="Comic Sans MS"/>
              </a:rPr>
            </a:br>
            <a:br>
              <a:rPr lang="en-US" sz="2300" b="1" dirty="0">
                <a:latin typeface="Tempus Sans ITC" panose="04020404030D07020202" pitchFamily="82" charset="0"/>
                <a:ea typeface="Comic Sans MS"/>
                <a:cs typeface="Comic Sans MS"/>
              </a:rPr>
            </a:br>
            <a:r>
              <a:rPr lang="en" sz="2800" b="1" dirty="0">
                <a:solidFill>
                  <a:srgbClr val="002060"/>
                </a:solidFill>
                <a:latin typeface="Tempus Sans ITC"/>
                <a:ea typeface="Comic Sans MS"/>
                <a:cs typeface="Comic Sans MS"/>
                <a:sym typeface="Comic Sans MS"/>
              </a:rPr>
              <a:t>Spring Term:</a:t>
            </a:r>
            <a:r>
              <a:rPr lang="en-US" sz="2800" b="1" dirty="0">
                <a:solidFill>
                  <a:srgbClr val="002060"/>
                </a:solidFill>
                <a:latin typeface="Tempus Sans ITC"/>
                <a:ea typeface="Comic Sans MS"/>
                <a:cs typeface="Comic Sans MS"/>
                <a:sym typeface="Comic Sans MS"/>
              </a:rPr>
              <a:t> </a:t>
            </a:r>
            <a:r>
              <a:rPr lang="en-GB" sz="1800" b="1" dirty="0">
                <a:solidFill>
                  <a:srgbClr val="002060"/>
                </a:solidFill>
                <a:latin typeface="Ink Free"/>
                <a:ea typeface="Comic Sans MS"/>
                <a:cs typeface="Comic Sans MS"/>
                <a:sym typeface="Comic Sans MS"/>
              </a:rPr>
              <a:t>In what ways can we be influenced by film and digital media?</a:t>
            </a:r>
            <a:br>
              <a:rPr lang="en" sz="2800" b="1" dirty="0">
                <a:latin typeface="Tempus Sans ITC" panose="04020404030D07020202" pitchFamily="82" charset="0"/>
                <a:ea typeface="Comic Sans MS"/>
                <a:cs typeface="Comic Sans MS"/>
              </a:rPr>
            </a:br>
            <a:br>
              <a:rPr lang="en-US" sz="2800" b="1" dirty="0">
                <a:latin typeface="Tempus Sans ITC" panose="04020404030D07020202" pitchFamily="82" charset="0"/>
                <a:ea typeface="Comic Sans MS"/>
                <a:cs typeface="Comic Sans MS"/>
              </a:rPr>
            </a:br>
            <a:r>
              <a:rPr lang="en" sz="2800" b="1" dirty="0">
                <a:solidFill>
                  <a:srgbClr val="002060"/>
                </a:solidFill>
                <a:latin typeface="Tempus Sans ITC"/>
                <a:ea typeface="Comic Sans MS"/>
                <a:cs typeface="Comic Sans MS"/>
                <a:sym typeface="Comic Sans MS"/>
              </a:rPr>
              <a:t>Summer Term:</a:t>
            </a:r>
            <a:r>
              <a:rPr lang="en-GB" sz="1800" b="1" dirty="0">
                <a:solidFill>
                  <a:srgbClr val="002060"/>
                </a:solidFill>
                <a:latin typeface="Ink Free"/>
                <a:ea typeface="Comic Sans MS"/>
                <a:cs typeface="Comic Sans MS"/>
                <a:sym typeface="Comic Sans MS"/>
              </a:rPr>
              <a:t>How can forces and energy help us in our day-to-day lives?</a:t>
            </a:r>
            <a:endParaRPr lang="en" sz="1800" b="1" dirty="0">
              <a:solidFill>
                <a:srgbClr val="002060"/>
              </a:solidFill>
              <a:latin typeface="Ink Free"/>
              <a:ea typeface="Comic Sans MS"/>
              <a:cs typeface="Comic Sans MS"/>
              <a:sym typeface="Comic Sans MS"/>
            </a:endParaRPr>
          </a:p>
          <a:p>
            <a:pPr marL="457200" algn="l"/>
            <a:endParaRPr lang="en-US" sz="28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483150" y="2106650"/>
            <a:ext cx="8406300" cy="2612475"/>
          </a:xfrm>
          <a:prstGeom prst="rect">
            <a:avLst/>
          </a:prstGeom>
        </p:spPr>
        <p:txBody>
          <a:bodyPr spcFirstLastPara="1" wrap="square" lIns="91425" tIns="91425" rIns="91425" bIns="91425" anchor="b" anchorCtr="0">
            <a:noAutofit/>
          </a:bodyPr>
          <a:lstStyle/>
          <a:p>
            <a:pPr algn="l"/>
            <a:br>
              <a:rPr lang="en" sz="2800" b="1" u="sng" dirty="0">
                <a:solidFill>
                  <a:srgbClr val="002060"/>
                </a:solidFill>
                <a:latin typeface="Tempus Sans ITC"/>
                <a:ea typeface="Comic Sans MS"/>
                <a:cs typeface="Comic Sans MS"/>
              </a:rPr>
            </a:br>
            <a:br>
              <a:rPr lang="en" sz="2800" b="1" u="sng" dirty="0">
                <a:solidFill>
                  <a:srgbClr val="002060"/>
                </a:solidFill>
                <a:latin typeface="Tempus Sans ITC"/>
                <a:ea typeface="Comic Sans MS"/>
                <a:cs typeface="Comic Sans MS"/>
              </a:rPr>
            </a:br>
            <a:r>
              <a:rPr lang="en" sz="2800" b="1" dirty="0">
                <a:solidFill>
                  <a:srgbClr val="002060"/>
                </a:solidFill>
                <a:latin typeface="Tempus Sans ITC"/>
                <a:ea typeface="Comic Sans MS"/>
                <a:cs typeface="Comic Sans MS"/>
              </a:rPr>
              <a:t>          </a:t>
            </a:r>
            <a:r>
              <a:rPr lang="en" sz="2800" b="1" u="sng" dirty="0">
                <a:solidFill>
                  <a:srgbClr val="002060"/>
                </a:solidFill>
                <a:latin typeface="Tempus Sans ITC"/>
                <a:ea typeface="Comic Sans MS"/>
                <a:cs typeface="Comic Sans MS"/>
              </a:rPr>
              <a:t> What should my child bring to school?</a:t>
            </a:r>
            <a:endParaRPr lang="en-US" dirty="0">
              <a:solidFill>
                <a:srgbClr val="002060"/>
              </a:solidFill>
              <a:latin typeface="Tempus Sans ITC"/>
              <a:ea typeface="Comic Sans MS"/>
            </a:endParaRPr>
          </a:p>
          <a:p>
            <a:pPr algn="l"/>
            <a:r>
              <a:rPr lang="en" sz="20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algn="l"/>
            <a:r>
              <a:rPr lang="en" sz="20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this term this will be swimming lessons on a Monday</a:t>
            </a:r>
            <a:r>
              <a:rPr lang="en" sz="1600" b="1" dirty="0">
                <a:solidFill>
                  <a:srgbClr val="002060"/>
                </a:solidFill>
                <a:latin typeface="Tempus Sans ITC"/>
                <a:ea typeface="Comic Sans MS"/>
                <a:cs typeface="Comic Sans MS"/>
                <a:sym typeface="Comic Sans MS"/>
              </a:rPr>
              <a:t>. </a:t>
            </a:r>
            <a:br>
              <a:rPr lang="en" sz="1600" b="1" dirty="0">
                <a:solidFill>
                  <a:srgbClr val="002060"/>
                </a:solidFill>
                <a:latin typeface="Tempus Sans ITC"/>
                <a:ea typeface="Comic Sans MS"/>
                <a:cs typeface="Comic Sans MS"/>
                <a:sym typeface="Comic Sans MS"/>
              </a:rPr>
            </a:br>
            <a:r>
              <a:rPr lang="en" sz="1600" b="1" dirty="0">
                <a:solidFill>
                  <a:srgbClr val="002060"/>
                </a:solidFill>
                <a:latin typeface="Tempus Sans ITC"/>
                <a:ea typeface="Comic Sans MS"/>
                <a:cs typeface="Comic Sans MS"/>
              </a:rPr>
              <a:t>Class equipment </a:t>
            </a:r>
            <a:br>
              <a:rPr lang="en" sz="16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Children are allowed pencil cases if they wish, but no note books or drawing pads please as I am finding they become distracted by them. </a:t>
            </a:r>
          </a:p>
        </p:txBody>
      </p:sp>
      <p:sp>
        <p:nvSpPr>
          <p:cNvPr id="3" name="Rectangle 2">
            <a:extLst>
              <a:ext uri="{FF2B5EF4-FFF2-40B4-BE49-F238E27FC236}">
                <a16:creationId xmlns:a16="http://schemas.microsoft.com/office/drawing/2014/main" id="{3437E081-81CB-8399-AE4A-8D3DF204B2FC}"/>
              </a:ext>
            </a:extLst>
          </p:cNvPr>
          <p:cNvSpPr/>
          <p:nvPr/>
        </p:nvSpPr>
        <p:spPr>
          <a:xfrm>
            <a:off x="179825" y="169846"/>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135" y="2940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crackers or rice cakes please. </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6A21B-C01E-2FA1-F575-ABBB0A0FFCF2}"/>
              </a:ext>
            </a:extLst>
          </p:cNvPr>
          <p:cNvSpPr>
            <a:spLocks noGrp="1"/>
          </p:cNvSpPr>
          <p:nvPr>
            <p:ph type="title"/>
          </p:nvPr>
        </p:nvSpPr>
        <p:spPr>
          <a:xfrm>
            <a:off x="83100" y="550650"/>
            <a:ext cx="8520600" cy="841800"/>
          </a:xfrm>
        </p:spPr>
        <p:txBody>
          <a:bodyPr/>
          <a:lstStyle/>
          <a:p>
            <a:r>
              <a:rPr lang="en-GB" sz="2800" b="1" u="sng" dirty="0">
                <a:solidFill>
                  <a:srgbClr val="004B53"/>
                </a:solidFill>
                <a:highlight>
                  <a:srgbClr val="F5F5F5"/>
                </a:highlight>
                <a:latin typeface="Tempus Sans ITC"/>
              </a:rPr>
              <a:t>What to expect from Badger class.</a:t>
            </a:r>
            <a:endParaRPr lang="en-US" dirty="0"/>
          </a:p>
        </p:txBody>
      </p:sp>
      <p:sp>
        <p:nvSpPr>
          <p:cNvPr id="4" name="Rectangle 3">
            <a:extLst>
              <a:ext uri="{FF2B5EF4-FFF2-40B4-BE49-F238E27FC236}">
                <a16:creationId xmlns:a16="http://schemas.microsoft.com/office/drawing/2014/main" id="{F4A5488A-35B7-249C-FD3E-A8FB9F23D029}"/>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F0DA06C-A8B3-57DC-8D23-76BA26B6208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2" descr="Logo">
            <a:extLst>
              <a:ext uri="{FF2B5EF4-FFF2-40B4-BE49-F238E27FC236}">
                <a16:creationId xmlns:a16="http://schemas.microsoft.com/office/drawing/2014/main" id="{74AB3FCC-7DFC-BA0C-0052-A72323760B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5107028-CC51-FF70-8DEA-EFD4469CCF03}"/>
              </a:ext>
            </a:extLst>
          </p:cNvPr>
          <p:cNvSpPr txBox="1"/>
          <p:nvPr/>
        </p:nvSpPr>
        <p:spPr>
          <a:xfrm>
            <a:off x="1087525" y="1334031"/>
            <a:ext cx="7090663"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1600" dirty="0">
                <a:solidFill>
                  <a:srgbClr val="004B53"/>
                </a:solidFill>
                <a:latin typeface="Tempus Sans ITC"/>
              </a:rPr>
              <a:t>Children decided upon the rules they would like to have in their class on the first day back, we created a class contract and signed it. </a:t>
            </a:r>
          </a:p>
          <a:p>
            <a:r>
              <a:rPr lang="en" sz="1600" dirty="0">
                <a:solidFill>
                  <a:srgbClr val="004B53"/>
                </a:solidFill>
                <a:latin typeface="Tempus Sans ITC"/>
              </a:rPr>
              <a:t>We will adhere to these in class and around the school to help our classroom be a safe space for all. </a:t>
            </a:r>
          </a:p>
          <a:p>
            <a:endParaRPr lang="en" sz="1600" dirty="0">
              <a:solidFill>
                <a:srgbClr val="004B53"/>
              </a:solidFill>
              <a:latin typeface="Tempus Sans ITC"/>
            </a:endParaRPr>
          </a:p>
          <a:p>
            <a:r>
              <a:rPr lang="en" sz="1600" dirty="0">
                <a:solidFill>
                  <a:srgbClr val="004B53"/>
                </a:solidFill>
                <a:latin typeface="Tempus Sans ITC"/>
              </a:rPr>
              <a:t>This year I will be working on instilling a further level of independence in the children, preparing them for the next big step in their lives whether that will be year 6 here with us, or year 7 in comprehensive school.  </a:t>
            </a:r>
          </a:p>
          <a:p>
            <a:endParaRPr lang="en" sz="1600" dirty="0">
              <a:solidFill>
                <a:srgbClr val="004B53"/>
              </a:solidFill>
              <a:latin typeface="Tempus Sans ITC"/>
            </a:endParaRPr>
          </a:p>
          <a:p>
            <a:endParaRPr lang="en" sz="1600" dirty="0">
              <a:solidFill>
                <a:srgbClr val="004B53"/>
              </a:solidFill>
              <a:latin typeface="Tempus Sans ITC"/>
            </a:endParaRPr>
          </a:p>
        </p:txBody>
      </p:sp>
    </p:spTree>
    <p:extLst>
      <p:ext uri="{BB962C8B-B14F-4D97-AF65-F5344CB8AC3E}">
        <p14:creationId xmlns:p14="http://schemas.microsoft.com/office/powerpoint/2010/main" val="3201493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lang="en-US" sz="1400" b="1">
              <a:solidFill>
                <a:srgbClr val="004B53"/>
              </a:solidFill>
              <a:latin typeface="Tempus Sans ITC"/>
              <a:ea typeface="Comic Sans MS"/>
              <a:cs typeface="Comic Sans MS"/>
            </a:endParaRPr>
          </a:p>
          <a:p>
            <a:pPr algn="l"/>
            <a:br>
              <a:rPr lang="en" sz="2300" b="1" dirty="0">
                <a:solidFill>
                  <a:srgbClr val="004B53"/>
                </a:solidFill>
                <a:latin typeface="Tempus Sans ITC"/>
                <a:ea typeface="Comic Sans MS"/>
                <a:cs typeface="Comic Sans MS"/>
              </a:rPr>
            </a:br>
            <a:br>
              <a:rPr lang="en" sz="2300" b="1" dirty="0">
                <a:solidFill>
                  <a:srgbClr val="004B53"/>
                </a:solidFill>
                <a:latin typeface="Tempus Sans ITC"/>
                <a:ea typeface="Comic Sans MS"/>
                <a:cs typeface="Comic Sans MS"/>
              </a:rPr>
            </a:br>
            <a:r>
              <a:rPr lang="en" sz="2800" b="1" u="sng" dirty="0">
                <a:solidFill>
                  <a:srgbClr val="004B53"/>
                </a:solidFill>
                <a:highlight>
                  <a:srgbClr val="F5F5F5"/>
                </a:highlight>
                <a:latin typeface="Tempus Sans ITC"/>
                <a:ea typeface="Comic Sans MS"/>
                <a:cs typeface="Comic Sans MS"/>
                <a:sym typeface="Comic Sans MS"/>
              </a:rPr>
              <a:t>What should my child bring to school?</a:t>
            </a:r>
            <a:endParaRPr lang="en-US" sz="2300" b="1"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rPr>
              <a:t>Reading Book </a:t>
            </a:r>
          </a:p>
          <a:p>
            <a:pPr algn="l"/>
            <a:r>
              <a:rPr lang="en" sz="1600" dirty="0">
                <a:solidFill>
                  <a:srgbClr val="004B53"/>
                </a:solidFill>
                <a:latin typeface="Tempus Sans ITC"/>
                <a:ea typeface="Comic Sans MS"/>
                <a:cs typeface="Comic Sans MS"/>
                <a:sym typeface="Comic Sans MS"/>
              </a:rPr>
              <a:t>Please read at home on a daily basis, even if your child is a competent reader, reading aloud is different to reading to themselves. You can also help by asking a variety of questions about the text.  </a:t>
            </a:r>
            <a:r>
              <a:rPr lang="en" sz="1600" b="1" dirty="0">
                <a:solidFill>
                  <a:srgbClr val="004B53"/>
                </a:solidFill>
                <a:latin typeface="Tempus Sans ITC"/>
                <a:ea typeface="Comic Sans MS"/>
                <a:cs typeface="Comic Sans MS"/>
                <a:sym typeface="Comic Sans MS"/>
              </a:rPr>
              <a:t>Reading at home every week is essential - a little every day goes a long way! Please encourage reading for pleasure to, find what your child likes to read, magazines, comics, non fiction, graphic novels etc. </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95749"/>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9707" y="296071"/>
            <a:ext cx="588083" cy="604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br>
              <a:rPr lang="en-US" sz="2800" b="1" u="sng" dirty="0">
                <a:solidFill>
                  <a:srgbClr val="002060"/>
                </a:solidFill>
                <a:latin typeface="Tempus Sans ITC"/>
                <a:ea typeface="Comic Sans MS"/>
                <a:cs typeface="Comic Sans MS"/>
                <a:sym typeface="Comic Sans MS"/>
              </a:rPr>
            </a:b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US" sz="1600" dirty="0">
                <a:solidFill>
                  <a:srgbClr val="002060"/>
                </a:solidFill>
                <a:latin typeface="Tempus Sans ITC"/>
                <a:ea typeface="Comic Sans MS"/>
                <a:cs typeface="Comic Sans MS"/>
                <a:sym typeface="Comic Sans MS"/>
              </a:rPr>
              <a:t>Teachers may </a:t>
            </a:r>
            <a:r>
              <a:rPr lang="en" sz="1600" dirty="0">
                <a:solidFill>
                  <a:srgbClr val="002060"/>
                </a:solidFill>
                <a:latin typeface="Tempus Sans ITC"/>
                <a:ea typeface="Comic Sans MS"/>
                <a:cs typeface="Comic Sans MS"/>
                <a:sym typeface="Comic Sans MS"/>
              </a:rPr>
              <a:t>be contacted via</a:t>
            </a:r>
            <a:br>
              <a:rPr lang="en-US" sz="1600" dirty="0">
                <a:solidFill>
                  <a:srgbClr val="002060"/>
                </a:solidFill>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 </a:t>
            </a:r>
            <a:r>
              <a:rPr lang="en-GB" sz="1600" dirty="0">
                <a:solidFill>
                  <a:srgbClr val="002060"/>
                </a:solidFill>
                <a:latin typeface="Tempus Sans ITC"/>
                <a:ea typeface="Comic Sans MS"/>
                <a:cs typeface="Comic Sans MS"/>
                <a:sym typeface="Comic Sans MS"/>
                <a:hlinkClick r:id="rId3"/>
              </a:rPr>
              <a:t>burrowse9@hwbcymru.net</a:t>
            </a:r>
            <a:r>
              <a:rPr lang="en-US" sz="1600" dirty="0">
                <a:solidFill>
                  <a:srgbClr val="002060"/>
                </a:solidFill>
                <a:latin typeface="Tempus Sans ITC"/>
                <a:ea typeface="Comic Sans MS"/>
                <a:cs typeface="Comic Sans MS"/>
                <a:sym typeface="Comic Sans MS"/>
              </a:rPr>
              <a:t>  </a:t>
            </a:r>
            <a:r>
              <a:rPr lang="en-US" sz="1600" dirty="0" err="1">
                <a:solidFill>
                  <a:srgbClr val="002060"/>
                </a:solidFill>
                <a:latin typeface="Tempus Sans ITC"/>
                <a:ea typeface="Comic Sans MS"/>
                <a:cs typeface="Comic Sans MS"/>
                <a:sym typeface="Comic Sans MS"/>
              </a:rPr>
              <a:t>Mrs</a:t>
            </a:r>
            <a:r>
              <a:rPr lang="en-US" sz="1600" dirty="0">
                <a:solidFill>
                  <a:srgbClr val="002060"/>
                </a:solidFill>
                <a:latin typeface="Tempus Sans ITC"/>
                <a:ea typeface="Comic Sans MS"/>
                <a:cs typeface="Comic Sans MS"/>
                <a:sym typeface="Comic Sans MS"/>
              </a:rPr>
              <a:t> Manning</a:t>
            </a:r>
            <a:br>
              <a:rPr lang="en-US" sz="1600" dirty="0">
                <a:solidFill>
                  <a:srgbClr val="002060"/>
                </a:solidFill>
                <a:latin typeface="Tempus Sans ITC"/>
                <a:ea typeface="Comic Sans MS"/>
                <a:cs typeface="Comic Sans MS"/>
                <a:sym typeface="Comic Sans MS"/>
              </a:rPr>
            </a:br>
            <a:br>
              <a:rPr lang="en-US" sz="1600" dirty="0">
                <a:solidFill>
                  <a:srgbClr val="002060"/>
                </a:solidFill>
                <a:latin typeface="Tempus Sans ITC"/>
                <a:ea typeface="Comic Sans MS"/>
                <a:cs typeface="Comic Sans MS"/>
                <a:sym typeface="Comic Sans MS"/>
              </a:rPr>
            </a:br>
            <a:r>
              <a:rPr lang="en-US" sz="1600" dirty="0">
                <a:solidFill>
                  <a:srgbClr val="002060"/>
                </a:solidFill>
                <a:latin typeface="Tempus Sans ITC"/>
                <a:ea typeface="Comic Sans MS"/>
                <a:cs typeface="Comic Sans MS"/>
                <a:sym typeface="Comic Sans MS"/>
              </a:rPr>
              <a:t>However,</a:t>
            </a:r>
            <a:r>
              <a:rPr lang="en" sz="1600" dirty="0">
                <a:solidFill>
                  <a:srgbClr val="002060"/>
                </a:solidFill>
                <a:latin typeface="Tempus Sans ITC"/>
                <a:ea typeface="Comic Sans MS"/>
                <a:cs typeface="Comic Sans MS"/>
                <a:sym typeface="Comic Sans MS"/>
              </a:rPr>
              <a:t> during school hours, </a:t>
            </a:r>
            <a:r>
              <a:rPr lang="en-US" sz="1600" dirty="0">
                <a:solidFill>
                  <a:srgbClr val="002060"/>
                </a:solidFill>
                <a:latin typeface="Tempus Sans ITC"/>
                <a:ea typeface="Comic Sans MS"/>
                <a:cs typeface="Comic Sans MS"/>
                <a:sym typeface="Comic Sans MS"/>
              </a:rPr>
              <a:t>we are</a:t>
            </a:r>
            <a:r>
              <a:rPr lang="en" sz="1600" dirty="0">
                <a:solidFill>
                  <a:srgbClr val="002060"/>
                </a:solidFill>
                <a:latin typeface="Tempus Sans ITC"/>
                <a:ea typeface="Comic Sans MS"/>
                <a:cs typeface="Comic Sans MS"/>
                <a:sym typeface="Comic Sans MS"/>
              </a:rPr>
              <a:t>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Mrs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r>
              <a:rPr lang="en-US" sz="1600" dirty="0">
                <a:solidFill>
                  <a:srgbClr val="002060"/>
                </a:solidFill>
                <a:latin typeface="Tempus Sans ITC"/>
                <a:ea typeface="Comic Sans MS"/>
                <a:cs typeface="Comic Sans MS"/>
              </a:rPr>
              <a:t> </a:t>
            </a:r>
            <a:r>
              <a:rPr lang="en-US" sz="1600" dirty="0">
                <a:solidFill>
                  <a:srgbClr val="002060"/>
                </a:solidFill>
                <a:latin typeface="Tempus Sans ITC"/>
                <a:ea typeface="Comic Sans MS"/>
                <a:cs typeface="Comic Sans MS"/>
                <a:hlinkClick r:id="rId3"/>
              </a:rPr>
              <a:t>Catrin.Walters@aberdaretownciwprimary.rctcbc.cymru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sent home on a </a:t>
            </a:r>
            <a:r>
              <a:rPr lang="en" sz="1600" dirty="0" err="1">
                <a:solidFill>
                  <a:srgbClr val="002060"/>
                </a:solidFill>
                <a:latin typeface="Tempus Sans ITC"/>
                <a:ea typeface="Comic Sans MS"/>
                <a:cs typeface="Comic Sans MS"/>
                <a:sym typeface="Comic Sans MS"/>
              </a:rPr>
              <a:t>monday</a:t>
            </a:r>
            <a:r>
              <a:rPr lang="en" sz="1600" dirty="0">
                <a:solidFill>
                  <a:srgbClr val="002060"/>
                </a:solidFill>
                <a:latin typeface="Tempus Sans ITC"/>
                <a:ea typeface="Comic Sans MS"/>
                <a:cs typeface="Comic Sans MS"/>
                <a:sym typeface="Comic Sans MS"/>
              </a:rPr>
              <a:t> ready for a test that Friday, so keep an eye out for those.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Please practice times tables at home. Other significant areas of </a:t>
            </a:r>
            <a:r>
              <a:rPr lang="en" sz="1600" dirty="0" err="1">
                <a:solidFill>
                  <a:srgbClr val="002060"/>
                </a:solidFill>
                <a:latin typeface="Tempus Sans ITC"/>
                <a:ea typeface="Comic Sans MS"/>
                <a:cs typeface="Comic Sans MS"/>
                <a:sym typeface="Comic Sans MS"/>
              </a:rPr>
              <a:t>maths</a:t>
            </a:r>
            <a:r>
              <a:rPr lang="en" sz="1600" dirty="0">
                <a:solidFill>
                  <a:srgbClr val="002060"/>
                </a:solidFill>
                <a:latin typeface="Tempus Sans ITC"/>
                <a:ea typeface="Comic Sans MS"/>
                <a:cs typeface="Comic Sans MS"/>
                <a:sym typeface="Comic Sans MS"/>
              </a:rPr>
              <a:t> to work on at home are telling the time and using money. If there are specific areas of difficulty that require additional practice,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400" y="370292"/>
            <a:ext cx="546024" cy="510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1624</Words>
  <Application>Microsoft Office PowerPoint</Application>
  <PresentationFormat>On-screen Show (16:9)</PresentationFormat>
  <Paragraphs>86</Paragraphs>
  <Slides>15</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Cavolini</vt:lpstr>
      <vt:lpstr>Comic Sans MS</vt:lpstr>
      <vt:lpstr>Ink Free</vt:lpstr>
      <vt:lpstr>Symbol</vt:lpstr>
      <vt:lpstr>Tempus Sans ITC</vt:lpstr>
      <vt:lpstr>Simple Light</vt:lpstr>
      <vt:lpstr>Croeso i Badgers  Blwyddyn 5/6 </vt:lpstr>
      <vt:lpstr> Staff in Progression Step 3  (Year 4, Year 5 and Year 6)  Teachers: Mrs Palmer, Mrs Hamlin, Mrs Manning, and Miss Hipkiss  Teaching Assistants: Mrs Samuel, Mrs Pittard  Other Support Staff/Teachers: Miss Edmunds </vt:lpstr>
      <vt:lpstr>PowerPoint Presentation</vt:lpstr>
      <vt:lpstr>PowerPoint Presentation</vt:lpstr>
      <vt:lpstr>PowerPoint Presentation</vt:lpstr>
      <vt:lpstr>PowerPoint Presentation</vt:lpstr>
      <vt:lpstr>Inquiry Based Learning  Autumn Term: Is conflict avoidable?  Spring Term: In what ways can we be influenced by film and digital media?  Summer Term:How can forces and energy help us in our day-to-day lives?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this term this will be swimming lessons on a Monday.  Class equipment  Children are allowed pencil cases if they wish, but no note books or drawing pads please as I am finding they become distracted by them. </vt:lpstr>
      <vt:lpstr>What should my child bring to school?  Snack Children may either bring their own healthy snack to eat mid morning - this should be fruit or veg, crackers or rice cakes please.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to expect from Badger class.</vt:lpstr>
      <vt:lpstr>   What should my child bring to school? All children need to bring in a reusable bottle to drink throughout the day, these may be refilled as necessary throughout the day.  Hats, Coats and Gloves  Please ensure your children clothing suitable for the weather, especially a warm, waterproof coat every day - we will continue to spend a lot of time outdoors.  Reading Book  Please read at home on a daily basis, even if your child is a competent reader, reading aloud is different to reading to themselves. You can also help by asking a variety of questions about the text.  Reading at home every week is essential - a little every day goes a long way! Please encourage reading for pleasure to, find what your child likes to read, magazines, comics, non fiction, graphic novels etc.  </vt:lpstr>
      <vt:lpstr> Keeping in Touch   Teacher email addresses Teachers may be contacted via  burrowse9@hwbcymru.net  Mrs Manning  However, during school hours, we are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Catrin.Walters@aberdaretownciwprimary.rctcbc.cymru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sent home on a monday ready for a test that Friday, so keep an eye out for those.  Please practice times tables at home. Other significant areas of maths to work on at home are telling the time and using money.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816</cp:revision>
  <dcterms:modified xsi:type="dcterms:W3CDTF">2026-10-23T15:04:05Z</dcterms:modified>
</cp:coreProperties>
</file>