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7"/>
  </p:notesMasterIdLst>
  <p:sldIdLst>
    <p:sldId id="256" r:id="rId2"/>
    <p:sldId id="257" r:id="rId3"/>
    <p:sldId id="262" r:id="rId4"/>
    <p:sldId id="275" r:id="rId5"/>
    <p:sldId id="272" r:id="rId6"/>
    <p:sldId id="273" r:id="rId7"/>
    <p:sldId id="263" r:id="rId8"/>
    <p:sldId id="264" r:id="rId9"/>
    <p:sldId id="265" r:id="rId10"/>
    <p:sldId id="266" r:id="rId11"/>
    <p:sldId id="274" r:id="rId12"/>
    <p:sldId id="268" r:id="rId13"/>
    <p:sldId id="276" r:id="rId14"/>
    <p:sldId id="269" r:id="rId15"/>
    <p:sldId id="271" r:id="rId1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24A6C0-9798-A9DB-D638-2410045587EB}" v="301" dt="2026-09-14T11:41:14.7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mailto:charlesr38@hwbcymru.net"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www.aberdaretownciwprimary.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err="1">
                <a:solidFill>
                  <a:srgbClr val="002060"/>
                </a:solidFill>
                <a:latin typeface="Tempus Sans ITC"/>
                <a:ea typeface="Comic Sans MS"/>
                <a:cs typeface="Comic Sans MS"/>
                <a:sym typeface="Comic Sans MS"/>
              </a:rPr>
              <a:t>Croeso</a:t>
            </a:r>
            <a:r>
              <a:rPr lang="en" sz="4600" b="1" dirty="0">
                <a:solidFill>
                  <a:srgbClr val="002060"/>
                </a:solidFill>
                <a:latin typeface="Tempus Sans ITC"/>
                <a:ea typeface="Comic Sans MS"/>
                <a:cs typeface="Comic Sans MS"/>
                <a:sym typeface="Comic Sans MS"/>
              </a:rPr>
              <a:t> </a:t>
            </a:r>
            <a:r>
              <a:rPr lang="en" sz="4600" b="1" dirty="0" err="1">
                <a:solidFill>
                  <a:srgbClr val="002060"/>
                </a:solidFill>
                <a:latin typeface="Tempus Sans ITC"/>
                <a:ea typeface="Comic Sans MS"/>
                <a:cs typeface="Comic Sans MS"/>
                <a:sym typeface="Comic Sans MS"/>
              </a:rPr>
              <a:t>i</a:t>
            </a:r>
            <a:r>
              <a:rPr lang="en" sz="4600" b="1" dirty="0">
                <a:solidFill>
                  <a:srgbClr val="002060"/>
                </a:solidFill>
                <a:latin typeface="Tempus Sans ITC"/>
                <a:ea typeface="Comic Sans MS"/>
                <a:cs typeface="Comic Sans MS"/>
                <a:sym typeface="Comic Sans MS"/>
              </a:rPr>
              <a:t> Dragonflies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 sz="4600" b="1" dirty="0" err="1">
                <a:solidFill>
                  <a:srgbClr val="002060"/>
                </a:solidFill>
                <a:latin typeface="Tempus Sans ITC"/>
                <a:ea typeface="Comic Sans MS"/>
                <a:cs typeface="Comic Sans MS"/>
                <a:sym typeface="Comic Sans MS"/>
              </a:rPr>
              <a:t>Blwyddyn</a:t>
            </a:r>
            <a:r>
              <a:rPr lang="en" sz="4600" b="1" dirty="0">
                <a:solidFill>
                  <a:srgbClr val="002060"/>
                </a:solidFill>
                <a:latin typeface="Tempus Sans ITC"/>
                <a:ea typeface="Comic Sans MS"/>
                <a:cs typeface="Comic Sans MS"/>
                <a:sym typeface="Comic Sans MS"/>
              </a:rPr>
              <a:t> 2</a:t>
            </a:r>
            <a:endParaRPr sz="4600" b="1" dirty="0">
              <a:solidFill>
                <a:srgbClr val="002060"/>
              </a:solidFill>
              <a:latin typeface="Tempus Sans ITC"/>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B1D26014-C288-52D5-FB7C-95706076BD74}"/>
              </a:ext>
            </a:extLst>
          </p:cNvPr>
          <p:cNvPicPr>
            <a:picLocks noChangeAspect="1"/>
          </p:cNvPicPr>
          <p:nvPr/>
        </p:nvPicPr>
        <p:blipFill>
          <a:blip r:embed="rId4"/>
          <a:stretch>
            <a:fillRect/>
          </a:stretch>
        </p:blipFill>
        <p:spPr>
          <a:xfrm>
            <a:off x="6163519" y="2770689"/>
            <a:ext cx="2611539" cy="1996634"/>
          </a:xfrm>
          <a:prstGeom prst="rect">
            <a:avLst/>
          </a:prstGeom>
        </p:spPr>
      </p:pic>
      <p:pic>
        <p:nvPicPr>
          <p:cNvPr id="6" name="Picture 5">
            <a:extLst>
              <a:ext uri="{FF2B5EF4-FFF2-40B4-BE49-F238E27FC236}">
                <a16:creationId xmlns:a16="http://schemas.microsoft.com/office/drawing/2014/main" id="{C860EC1A-15CD-B136-E054-E9944358B5E7}"/>
              </a:ext>
            </a:extLst>
          </p:cNvPr>
          <p:cNvPicPr>
            <a:picLocks noChangeAspect="1"/>
          </p:cNvPicPr>
          <p:nvPr/>
        </p:nvPicPr>
        <p:blipFill>
          <a:blip r:embed="rId5"/>
          <a:stretch>
            <a:fillRect/>
          </a:stretch>
        </p:blipFill>
        <p:spPr>
          <a:xfrm>
            <a:off x="361709" y="2770690"/>
            <a:ext cx="2662178" cy="1996633"/>
          </a:xfrm>
          <a:prstGeom prst="rect">
            <a:avLst/>
          </a:prstGeom>
        </p:spPr>
      </p:pic>
      <p:pic>
        <p:nvPicPr>
          <p:cNvPr id="7" name="Picture 6">
            <a:extLst>
              <a:ext uri="{FF2B5EF4-FFF2-40B4-BE49-F238E27FC236}">
                <a16:creationId xmlns:a16="http://schemas.microsoft.com/office/drawing/2014/main" id="{E959E6EC-C040-CFC2-F875-DD00AE1F8E2F}"/>
              </a:ext>
            </a:extLst>
          </p:cNvPr>
          <p:cNvPicPr>
            <a:picLocks noChangeAspect="1"/>
          </p:cNvPicPr>
          <p:nvPr/>
        </p:nvPicPr>
        <p:blipFill>
          <a:blip r:embed="rId6"/>
          <a:stretch>
            <a:fillRect/>
          </a:stretch>
        </p:blipFill>
        <p:spPr>
          <a:xfrm>
            <a:off x="6409480" y="368943"/>
            <a:ext cx="2365577" cy="1772375"/>
          </a:xfrm>
          <a:prstGeom prst="rect">
            <a:avLst/>
          </a:prstGeom>
        </p:spPr>
      </p:pic>
      <p:pic>
        <p:nvPicPr>
          <p:cNvPr id="8" name="Picture 7">
            <a:extLst>
              <a:ext uri="{FF2B5EF4-FFF2-40B4-BE49-F238E27FC236}">
                <a16:creationId xmlns:a16="http://schemas.microsoft.com/office/drawing/2014/main" id="{AA1D4D71-E555-DC31-CA98-243EC12363EF}"/>
              </a:ext>
            </a:extLst>
          </p:cNvPr>
          <p:cNvPicPr>
            <a:picLocks noChangeAspect="1"/>
          </p:cNvPicPr>
          <p:nvPr/>
        </p:nvPicPr>
        <p:blipFill>
          <a:blip r:embed="rId7"/>
          <a:stretch>
            <a:fillRect/>
          </a:stretch>
        </p:blipFill>
        <p:spPr>
          <a:xfrm>
            <a:off x="361709" y="368943"/>
            <a:ext cx="2676646" cy="188088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r>
              <a:rPr lang="en" sz="2800" b="1" u="sng" dirty="0">
                <a:solidFill>
                  <a:srgbClr val="002060"/>
                </a:solidFill>
                <a:latin typeface="Tempus Sans ITC"/>
                <a:ea typeface="Comic Sans MS"/>
                <a:cs typeface="Comic Sans MS"/>
                <a:sym typeface="Comic Sans MS"/>
              </a:rPr>
              <a:t>Staff in Progression Step 2 </a:t>
            </a:r>
            <a:br>
              <a:rPr lang="en" sz="2800" b="1" dirty="0">
                <a:latin typeface="Tempus Sans ITC" panose="04020404030D07020202" pitchFamily="82" charset="0"/>
                <a:ea typeface="Comic Sans MS"/>
                <a:cs typeface="Comic Sans MS"/>
              </a:rPr>
            </a:br>
            <a:r>
              <a:rPr lang="en" sz="2300" b="1" dirty="0">
                <a:solidFill>
                  <a:srgbClr val="002060"/>
                </a:solidFill>
                <a:latin typeface="Tempus Sans ITC"/>
                <a:ea typeface="Comic Sans MS"/>
                <a:cs typeface="Comic Sans MS"/>
                <a:sym typeface="Comic Sans MS"/>
              </a:rPr>
              <a:t>(Year 1, Year 2 and Year 3)</a:t>
            </a:r>
            <a:br>
              <a:rPr lang="en" sz="23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Teachers:</a:t>
            </a:r>
            <a:br>
              <a:rPr lang="en" sz="2300" dirty="0">
                <a:latin typeface="Tempus Sans ITC" panose="04020404030D07020202" pitchFamily="82" charset="0"/>
                <a:ea typeface="Comic Sans MS"/>
                <a:cs typeface="Comic Sans MS"/>
              </a:rPr>
            </a:b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Hallam,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Perkins,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Charles and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Reynolds</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Teaching Assistants:</a:t>
            </a:r>
            <a:endParaRPr sz="2300" b="1" u="sng" dirty="0">
              <a:solidFill>
                <a:srgbClr val="002060"/>
              </a:solidFill>
              <a:latin typeface="Tempus Sans ITC"/>
              <a:ea typeface="Comic Sans MS"/>
              <a:cs typeface="Comic Sans MS"/>
              <a:sym typeface="Comic Sans MS"/>
            </a:endParaRPr>
          </a:p>
          <a:p>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Driscoll and Miss Perry</a:t>
            </a:r>
            <a:br>
              <a:rPr lang="en" sz="2300" dirty="0">
                <a:latin typeface="Tempus Sans ITC" panose="04020404030D07020202" pitchFamily="82" charset="0"/>
                <a:ea typeface="Comic Sans MS"/>
                <a:cs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r>
              <a:rPr lang="en-GB" sz="2300" dirty="0">
                <a:solidFill>
                  <a:srgbClr val="002060"/>
                </a:solidFill>
                <a:latin typeface="Tempus Sans ITC"/>
                <a:ea typeface="Comic Sans MS"/>
                <a:cs typeface="Comic Sans MS"/>
                <a:sym typeface="Comic Sans MS"/>
              </a:rPr>
              <a:t>Mrs Evans and Miss Edmunds</a:t>
            </a:r>
            <a:endParaRPr sz="2300" dirty="0">
              <a:solidFill>
                <a:srgbClr val="002060"/>
              </a:solidFill>
              <a:latin typeface="Tempus Sans ITC"/>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372409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Town Church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sym typeface="Comic Sans MS"/>
              </a:rPr>
              <a:t>Faith, Love and Learning</a:t>
            </a:r>
            <a:endParaRPr lang="en" dirty="0"/>
          </a:p>
          <a:p>
            <a:pPr algn="ctr"/>
            <a:endParaRPr lang="en" sz="2300" dirty="0">
              <a:solidFill>
                <a:srgbClr val="002060"/>
              </a:solidFill>
              <a:latin typeface="Tempus Sans ITC"/>
            </a:endParaRPr>
          </a:p>
          <a:p>
            <a:pPr algn="ctr"/>
            <a:r>
              <a:rPr lang="en" sz="1600" dirty="0">
                <a:solidFill>
                  <a:srgbClr val="002060"/>
                </a:solidFill>
                <a:latin typeface="Tempus Sans ITC"/>
              </a:rPr>
              <a:t>These three words reflect the school’s core values and underpin our daily life within the school community. Faith represents the school’s Christian foundation, encouraging pupils to develop respect, reflection and an understanding of spiritual and moral values, while feeling safe to explore their own beliefs and those of others. Love is shown through kindness, care and positive relationships, ensuring that every child feels valued, supported and included within a nurturing environment. Learning highlights the school’s commitment to high expectations, curiosity and lifelong learning, empowering pupils to develop knowledge, skills and confidence to reach their full potential. Together, faith, love and learning guide the school’s ethos, shaping a community where children flourish academically, emotionally and socially. </a:t>
            </a:r>
            <a:endParaRPr lang="en" sz="1050">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426194"/>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2026/27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algn="ctr"/>
            <a:endParaRPr lang="en" sz="2800" b="1" u="sng" dirty="0">
              <a:solidFill>
                <a:srgbClr val="002060"/>
              </a:solidFill>
              <a:latin typeface="Tempus Sans ITC"/>
            </a:endParaRPr>
          </a:p>
          <a:p>
            <a:pPr marL="457200" indent="-457200" algn="ctr">
              <a:lnSpc>
                <a:spcPct val="150000"/>
              </a:lnSpc>
              <a:buAutoNum type="arabicPeriod"/>
            </a:pPr>
            <a:r>
              <a:rPr lang="en" sz="1800" dirty="0">
                <a:solidFill>
                  <a:srgbClr val="002060"/>
                </a:solidFill>
                <a:latin typeface="Tempus Sans ITC"/>
              </a:rPr>
              <a:t>To develop learning environments with focus on independence and Early Years</a:t>
            </a:r>
            <a:endParaRPr lang="en" sz="1800" b="1" dirty="0">
              <a:solidFill>
                <a:srgbClr val="002060"/>
              </a:solidFill>
              <a:latin typeface="Tempus Sans ITC"/>
            </a:endParaRPr>
          </a:p>
          <a:p>
            <a:pPr marL="457200" indent="-457200" algn="ctr">
              <a:lnSpc>
                <a:spcPct val="150000"/>
              </a:lnSpc>
              <a:buAutoNum type="arabicPeriod"/>
            </a:pPr>
            <a:r>
              <a:rPr lang="en" sz="1800" dirty="0">
                <a:solidFill>
                  <a:srgbClr val="002060"/>
                </a:solidFill>
                <a:latin typeface="Tempus Sans ITC"/>
              </a:rPr>
              <a:t>To improve standards in writing.</a:t>
            </a:r>
          </a:p>
          <a:p>
            <a:pPr marL="457200" indent="-457200" algn="ctr">
              <a:lnSpc>
                <a:spcPct val="150000"/>
              </a:lnSpc>
              <a:buAutoNum type="arabicPeriod"/>
            </a:pPr>
            <a:r>
              <a:rPr lang="en" sz="1800" dirty="0">
                <a:solidFill>
                  <a:srgbClr val="002060"/>
                </a:solidFill>
                <a:latin typeface="Tempus Sans ITC"/>
              </a:rPr>
              <a:t>To strengthen quality of provision for pupils with ALN and vulnerable groups.</a:t>
            </a:r>
            <a:endParaRPr lang="en-US" sz="1800" dirty="0">
              <a:latin typeface="Tempus Sans ITC"/>
            </a:endParaRPr>
          </a:p>
          <a:p>
            <a:pPr marL="457200" indent="-457200" algn="ctr">
              <a:lnSpc>
                <a:spcPct val="150000"/>
              </a:lnSpc>
              <a:buAutoNum type="arabicPeriod"/>
            </a:pPr>
            <a:r>
              <a:rPr lang="en" sz="1800" dirty="0">
                <a:solidFill>
                  <a:srgbClr val="002060"/>
                </a:solidFill>
                <a:latin typeface="Tempus Sans ITC"/>
              </a:rPr>
              <a:t>To improve standards in Science and Technology</a:t>
            </a:r>
          </a:p>
          <a:p>
            <a:pPr marL="457200" indent="-457200" algn="ctr">
              <a:lnSpc>
                <a:spcPct val="150000"/>
              </a:lnSpc>
              <a:buAutoNum type="arabicPeriod"/>
            </a:pPr>
            <a:r>
              <a:rPr lang="en" sz="1800" dirty="0">
                <a:solidFill>
                  <a:srgbClr val="002060"/>
                </a:solidFill>
                <a:latin typeface="Tempus Sans ITC"/>
              </a:rPr>
              <a:t>To improve collective worship.</a:t>
            </a:r>
            <a:endParaRPr lang="en" dirty="0"/>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02BF2F4-76BE-A42E-E718-F049AAE5A7B1}"/>
              </a:ext>
            </a:extLst>
          </p:cNvPr>
          <p:cNvPicPr>
            <a:picLocks noChangeAspect="1"/>
          </p:cNvPicPr>
          <p:nvPr/>
        </p:nvPicPr>
        <p:blipFill>
          <a:blip r:embed="rId4"/>
          <a:stretch>
            <a:fillRect/>
          </a:stretch>
        </p:blipFill>
        <p:spPr>
          <a:xfrm>
            <a:off x="1237044" y="1015965"/>
            <a:ext cx="6669912" cy="3639664"/>
          </a:xfrm>
          <a:prstGeom prst="rect">
            <a:avLst/>
          </a:prstGeom>
        </p:spPr>
      </p:pic>
    </p:spTree>
    <p:extLst>
      <p:ext uri="{BB962C8B-B14F-4D97-AF65-F5344CB8AC3E}">
        <p14:creationId xmlns:p14="http://schemas.microsoft.com/office/powerpoint/2010/main" val="1113855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346955" y="581244"/>
            <a:ext cx="8362995" cy="1747281"/>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br>
              <a:rPr lang="en" sz="2800" b="1" u="sng" dirty="0">
                <a:latin typeface="Tempus Sans ITC"/>
                <a:ea typeface="Comic Sans MS"/>
                <a:cs typeface="Comic Sans MS"/>
                <a:sym typeface="Comic Sans MS"/>
              </a:rPr>
            </a:br>
            <a:endParaRPr lang="en" sz="2000">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8AEFB2E-0B65-109B-4D93-4B175E80CC91}"/>
              </a:ext>
            </a:extLst>
          </p:cNvPr>
          <p:cNvPicPr>
            <a:picLocks noChangeAspect="1"/>
          </p:cNvPicPr>
          <p:nvPr/>
        </p:nvPicPr>
        <p:blipFill>
          <a:blip r:embed="rId4"/>
          <a:stretch>
            <a:fillRect/>
          </a:stretch>
        </p:blipFill>
        <p:spPr>
          <a:xfrm>
            <a:off x="1225717" y="1094591"/>
            <a:ext cx="6692566" cy="370629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1947460"/>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a:t>
            </a:r>
            <a:r>
              <a:rPr lang="en" sz="1600" dirty="0" err="1">
                <a:solidFill>
                  <a:srgbClr val="002060"/>
                </a:solidFill>
                <a:latin typeface="Tempus Sans ITC"/>
                <a:ea typeface="Cascadia Mono" panose="020B0609020000020004" pitchFamily="49" charset="0"/>
                <a:cs typeface="Cascadia Mono" panose="020B0609020000020004" pitchFamily="49" charset="0"/>
                <a:sym typeface="Comic Sans MS"/>
              </a:rPr>
              <a:t>the</a:t>
            </a: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 external door at the end of our 'Imagination Station' from 3:15pm. If you would like to speak to me,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900796"/>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apart from PE days.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THURS</a:t>
            </a:r>
            <a:r>
              <a:rPr lang="en" sz="1600" b="1" u="sng" dirty="0">
                <a:solidFill>
                  <a:srgbClr val="002060"/>
                </a:solidFill>
                <a:latin typeface="Tempus Sans ITC"/>
                <a:ea typeface="Comic Sans MS"/>
                <a:cs typeface="Comic Sans MS"/>
              </a:rPr>
              <a:t>DAY</a:t>
            </a:r>
            <a:r>
              <a:rPr lang="en" sz="1600" dirty="0">
                <a:solidFill>
                  <a:srgbClr val="002060"/>
                </a:solidFill>
                <a:latin typeface="Tempus Sans ITC"/>
                <a:ea typeface="Comic Sans MS"/>
                <a:cs typeface="Comic Sans MS"/>
                <a:sym typeface="Comic Sans MS"/>
              </a:rPr>
              <a:t>.</a:t>
            </a:r>
            <a:endParaRPr sz="1600" dirty="0">
              <a:solidFill>
                <a:srgbClr val="002060"/>
              </a:solidFill>
              <a:latin typeface="Tempus Sans ITC"/>
              <a:ea typeface="Comic Sans MS"/>
              <a:cs typeface="Comic Sans MS"/>
              <a:sym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bring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a:t>
            </a:r>
            <a:br>
              <a:rPr lang="en" sz="1600" dirty="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12:00-13:00 and the children go straight out onto the yard. They are then called up to the canteen to have their lunch. Packed lunch and school dinners are both eaten in the canteen and are supervised by our lunchtime supervisors and catering staff.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87515"/>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Scarves, Coats and Gloves </a:t>
            </a:r>
            <a:endParaRPr lang="en-US" sz="230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Bag</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on your child's reading day. If you are unsure of which day this is, please let me know as I can communicate this to you. </a:t>
            </a:r>
            <a:r>
              <a:rPr lang="en" sz="1600" b="1" dirty="0">
                <a:solidFill>
                  <a:srgbClr val="004B53"/>
                </a:solidFill>
                <a:latin typeface="Tempus Sans ITC"/>
                <a:ea typeface="Comic Sans MS"/>
                <a:cs typeface="Comic Sans MS"/>
                <a:sym typeface="Comic Sans MS"/>
              </a:rPr>
              <a:t>Reading at home every week is essential - a little every day goes a long, long way!</a:t>
            </a:r>
            <a:endParaRPr lang="en-US" sz="1600" dirty="0">
              <a:solidFill>
                <a:srgbClr val="00000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I can be contacted via </a:t>
            </a:r>
            <a:r>
              <a:rPr lang="en" sz="1600" dirty="0">
                <a:solidFill>
                  <a:srgbClr val="002060"/>
                </a:solidFill>
                <a:latin typeface="Tempus Sans ITC"/>
                <a:ea typeface="Comic Sans MS"/>
                <a:cs typeface="Comic Sans MS"/>
                <a:sym typeface="Comic Sans MS"/>
                <a:hlinkClick r:id="rId3"/>
              </a:rPr>
              <a:t>charlesr38@hwbcymru.net</a:t>
            </a:r>
            <a:r>
              <a:rPr lang="en" sz="1600" dirty="0">
                <a:solidFill>
                  <a:srgbClr val="002060"/>
                </a:solidFill>
                <a:latin typeface="Tempus Sans ITC"/>
                <a:ea typeface="Comic Sans MS"/>
                <a:cs typeface="Comic Sans MS"/>
                <a:sym typeface="Comic Sans MS"/>
              </a:rPr>
              <a:t>. 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4"/>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Mrs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Miss Carter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and </a:t>
            </a:r>
            <a:r>
              <a:rPr lang="en" sz="1600" dirty="0" err="1">
                <a:solidFill>
                  <a:srgbClr val="002060"/>
                </a:solidFill>
                <a:latin typeface="Tempus Sans ITC"/>
                <a:ea typeface="Comic Sans MS"/>
                <a:cs typeface="Comic Sans MS"/>
                <a:sym typeface="Comic Sans MS"/>
              </a:rPr>
              <a:t>maths</a:t>
            </a:r>
            <a:r>
              <a:rPr lang="en" sz="1600" dirty="0">
                <a:solidFill>
                  <a:srgbClr val="002060"/>
                </a:solidFill>
                <a:latin typeface="Tempus Sans ITC"/>
                <a:ea typeface="Comic Sans MS"/>
                <a:cs typeface="Comic Sans MS"/>
                <a:sym typeface="Comic Sans MS"/>
              </a:rPr>
              <a:t> concepts being covered each week will also be shared via ClassDojo so keep an eye out for those. If there are specific areas of difficulty that require additional practise,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1424</Words>
  <Application>Microsoft Office PowerPoint</Application>
  <PresentationFormat>On-screen Show (16:9)</PresentationFormat>
  <Paragraphs>81</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Comic Sans MS</vt:lpstr>
      <vt:lpstr>Tempus Sans ITC</vt:lpstr>
      <vt:lpstr>Simple Light</vt:lpstr>
      <vt:lpstr>Croeso i Dragonflies  Blwyddyn 2 </vt:lpstr>
      <vt:lpstr> Staff in Progression Step 2  (Year 1, Year 2 and Year 3)  Teachers: Mrs Hallam, Mrs Perkins, Mrs Charles and Mrs Reynolds  Teaching Assistants: Mrs Driscoll and Miss Perry  Other Support Staff/Teachers: Mrs Evans and Miss Edmunds </vt:lpstr>
      <vt:lpstr>PowerPoint Presentation</vt:lpstr>
      <vt:lpstr>PowerPoint Presentation</vt:lpstr>
      <vt:lpstr>PowerPoint Presentation</vt:lpstr>
      <vt:lpstr>PowerPoint Presentation</vt:lpstr>
      <vt:lpstr>Inquiry Based Learning   </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external door at the end of our 'Imagination Station' from 3:15pm. If you would like to speak to me,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apart from PE days.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THURSDAY.</vt:lpstr>
      <vt:lpstr>What should my child bring to school?  Snack Children may bring their own healthy snack to eat mid morning - this should be fruit or veg.   Lunch Our lunch time is 12:00-13:00 and the children go straight out onto the yard. They are then called up to the canteen to have their lunch. Packed lunch and school dinners are both eaten in the canteen and are supervised by our lunchtime supervisors and catering staff.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Hats, Scarves, Coats and Gloves  Please ensure your children clothing suitable for the weather, especially a warm, waterproof coat every day - we will continue to spend a lot of time outdoors.  Book Bag Please bring this into school on your child's reading day. If you are unsure of which day this is, please let me know as I can communicate this to you. Reading at home every week is essential - a little every day goes a long, long way!</vt:lpstr>
      <vt:lpstr>Keeping in Touch   Teacher email addresses I can be contacted via charlesr38@hwbcymru.net.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Miss Carter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and maths concepts being covered each week will also be shared via ClassDojo so keep an eye out for those. If there are specific areas of difficulty that require additional practise,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R Charles (Aberdare Town CiW Primary School)</cp:lastModifiedBy>
  <cp:revision>760</cp:revision>
  <dcterms:modified xsi:type="dcterms:W3CDTF">2026-10-23T15:06:45Z</dcterms:modified>
</cp:coreProperties>
</file>