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17"/>
  </p:notesMasterIdLst>
  <p:sldIdLst>
    <p:sldId id="256" r:id="rId2"/>
    <p:sldId id="257" r:id="rId3"/>
    <p:sldId id="262" r:id="rId4"/>
    <p:sldId id="275" r:id="rId5"/>
    <p:sldId id="272" r:id="rId6"/>
    <p:sldId id="273" r:id="rId7"/>
    <p:sldId id="260" r:id="rId8"/>
    <p:sldId id="264" r:id="rId9"/>
    <p:sldId id="265" r:id="rId10"/>
    <p:sldId id="266" r:id="rId11"/>
    <p:sldId id="274" r:id="rId12"/>
    <p:sldId id="268" r:id="rId13"/>
    <p:sldId id="276" r:id="rId14"/>
    <p:sldId id="269" r:id="rId15"/>
    <p:sldId id="271" r:id="rId1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D2D7A2D-4245-4C07-C8F1-5126C0370A5A}" v="5" dt="2026-09-15T15:47:21.830"/>
    <p1510:client id="{468457F9-57CE-6949-59CC-2FB1BDFD72AC}" v="10" dt="2026-09-14T18:03:46.766"/>
    <p1510:client id="{C2A98632-49A3-DBD8-DE84-2C0A5CAE03CC}" v="14" dt="2026-09-15T11:09:18.17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575" autoAdjust="0"/>
    <p:restoredTop sz="94660"/>
  </p:normalViewPr>
  <p:slideViewPr>
    <p:cSldViewPr snapToGrid="0">
      <p:cViewPr varScale="1">
        <p:scale>
          <a:sx n="96" d="100"/>
          <a:sy n="96" d="100"/>
        </p:scale>
        <p:origin x="572" y="5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96cf88a9c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96cf88a9c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a:extLst>
            <a:ext uri="{FF2B5EF4-FFF2-40B4-BE49-F238E27FC236}">
              <a16:creationId xmlns:a16="http://schemas.microsoft.com/office/drawing/2014/main" id="{C6DE3C3E-CEF6-38A0-00AA-06B56C315298}"/>
            </a:ext>
          </a:extLst>
        </p:cNvPr>
        <p:cNvGrpSpPr/>
        <p:nvPr/>
      </p:nvGrpSpPr>
      <p:grpSpPr>
        <a:xfrm>
          <a:off x="0" y="0"/>
          <a:ext cx="0" cy="0"/>
          <a:chOff x="0" y="0"/>
          <a:chExt cx="0" cy="0"/>
        </a:xfrm>
      </p:grpSpPr>
      <p:sp>
        <p:nvSpPr>
          <p:cNvPr id="99" name="Google Shape;99;g152df5ea5b1_0_0:notes">
            <a:extLst>
              <a:ext uri="{FF2B5EF4-FFF2-40B4-BE49-F238E27FC236}">
                <a16:creationId xmlns:a16="http://schemas.microsoft.com/office/drawing/2014/main" id="{68CFFBF3-88ED-34C1-C9A5-1744BC3C133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a:extLst>
              <a:ext uri="{FF2B5EF4-FFF2-40B4-BE49-F238E27FC236}">
                <a16:creationId xmlns:a16="http://schemas.microsoft.com/office/drawing/2014/main" id="{E039DA04-7252-99FF-BC3C-25B06422AFF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968493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372568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680670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96cf88a9c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96cf88a9c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5ff203204e_3_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5ff203204e_3_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2fad186968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2fad186968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2fade6828f7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fade6828f7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a:extLst>
            <a:ext uri="{FF2B5EF4-FFF2-40B4-BE49-F238E27FC236}">
              <a16:creationId xmlns:a16="http://schemas.microsoft.com/office/drawing/2014/main" id="{97E6A268-A331-CB01-E116-3F088134DD4C}"/>
            </a:ext>
          </a:extLst>
        </p:cNvPr>
        <p:cNvGrpSpPr/>
        <p:nvPr/>
      </p:nvGrpSpPr>
      <p:grpSpPr>
        <a:xfrm>
          <a:off x="0" y="0"/>
          <a:ext cx="0" cy="0"/>
          <a:chOff x="0" y="0"/>
          <a:chExt cx="0" cy="0"/>
        </a:xfrm>
      </p:grpSpPr>
      <p:sp>
        <p:nvSpPr>
          <p:cNvPr id="125" name="Google Shape;125;g2fade6828f7_0_16:notes">
            <a:extLst>
              <a:ext uri="{FF2B5EF4-FFF2-40B4-BE49-F238E27FC236}">
                <a16:creationId xmlns:a16="http://schemas.microsoft.com/office/drawing/2014/main" id="{D3A200B1-1CDE-F82A-3CAC-21C9E321048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fade6828f7_0_16:notes">
            <a:extLst>
              <a:ext uri="{FF2B5EF4-FFF2-40B4-BE49-F238E27FC236}">
                <a16:creationId xmlns:a16="http://schemas.microsoft.com/office/drawing/2014/main" id="{6A901484-F890-5FD6-E63E-3BFA48E6B4F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768428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5ff203204e_3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5ff203204e_3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a:extLst>
            <a:ext uri="{FF2B5EF4-FFF2-40B4-BE49-F238E27FC236}">
              <a16:creationId xmlns:a16="http://schemas.microsoft.com/office/drawing/2014/main" id="{F3196E12-2B31-968B-F4C6-292BDB07E0B3}"/>
            </a:ext>
          </a:extLst>
        </p:cNvPr>
        <p:cNvGrpSpPr/>
        <p:nvPr/>
      </p:nvGrpSpPr>
      <p:grpSpPr>
        <a:xfrm>
          <a:off x="0" y="0"/>
          <a:ext cx="0" cy="0"/>
          <a:chOff x="0" y="0"/>
          <a:chExt cx="0" cy="0"/>
        </a:xfrm>
      </p:grpSpPr>
      <p:sp>
        <p:nvSpPr>
          <p:cNvPr id="137" name="Google Shape;137;g5ff203204e_3_32:notes">
            <a:extLst>
              <a:ext uri="{FF2B5EF4-FFF2-40B4-BE49-F238E27FC236}">
                <a16:creationId xmlns:a16="http://schemas.microsoft.com/office/drawing/2014/main" id="{C85B9F72-37ED-5506-937E-4342A2A63F6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5ff203204e_3_32:notes">
            <a:extLst>
              <a:ext uri="{FF2B5EF4-FFF2-40B4-BE49-F238E27FC236}">
                <a16:creationId xmlns:a16="http://schemas.microsoft.com/office/drawing/2014/main" id="{B184F399-8CA3-DC3B-92E4-DEE51CA024BE}"/>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096726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5ff203204e_3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5ff203204e_3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40d818b73e_1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 name="Google Shape;159;g40d818b73e_1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bg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hyperlink" Target="https://freepngimg.com/png/47731-coal-picture-hd-image-free-png" TargetMode="Externa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www.aberdaretownciwprimary.com" TargetMode="External"/><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0" y="2712908"/>
            <a:ext cx="91440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4600" b="1" dirty="0">
                <a:solidFill>
                  <a:srgbClr val="002060"/>
                </a:solidFill>
                <a:latin typeface="Tempus Sans ITC"/>
                <a:ea typeface="Comic Sans MS"/>
                <a:cs typeface="Comic Sans MS"/>
                <a:sym typeface="Comic Sans MS"/>
              </a:rPr>
              <a:t>Croeso i Hedgehogs</a:t>
            </a:r>
            <a:br>
              <a:rPr lang="en" sz="4600" b="1" dirty="0">
                <a:latin typeface="Tempus Sans ITC" panose="04020404030D07020202" pitchFamily="82" charset="0"/>
                <a:ea typeface="Comic Sans MS"/>
                <a:cs typeface="Comic Sans MS"/>
              </a:rPr>
            </a:br>
            <a:br>
              <a:rPr lang="en" sz="4600" b="1" dirty="0">
                <a:latin typeface="Tempus Sans ITC" panose="04020404030D07020202" pitchFamily="82" charset="0"/>
                <a:ea typeface="Comic Sans MS"/>
                <a:cs typeface="Comic Sans MS"/>
              </a:rPr>
            </a:br>
            <a:r>
              <a:rPr lang="en" sz="4600" b="1" dirty="0">
                <a:solidFill>
                  <a:srgbClr val="002060"/>
                </a:solidFill>
                <a:latin typeface="Tempus Sans ITC"/>
                <a:ea typeface="Comic Sans MS"/>
                <a:cs typeface="Comic Sans MS"/>
                <a:sym typeface="Comic Sans MS"/>
              </a:rPr>
              <a:t>Blwyddyn 2/3</a:t>
            </a:r>
            <a:endParaRPr sz="4600" b="1" dirty="0">
              <a:solidFill>
                <a:srgbClr val="002060"/>
              </a:solidFill>
              <a:latin typeface="Tempus Sans ITC"/>
              <a:ea typeface="Comic Sans MS"/>
              <a:cs typeface="Comic Sans MS"/>
              <a:sym typeface="Comic Sans MS"/>
            </a:endParaRPr>
          </a:p>
          <a:p>
            <a:pPr marL="0" lvl="0" indent="0" algn="l" rtl="0">
              <a:spcBef>
                <a:spcPts val="0"/>
              </a:spcBef>
              <a:spcAft>
                <a:spcPts val="0"/>
              </a:spcAft>
              <a:buNone/>
            </a:pPr>
            <a:endParaRPr sz="2400" b="1" dirty="0">
              <a:solidFill>
                <a:srgbClr val="FFFFFF"/>
              </a:solidFill>
              <a:latin typeface="Tempus Sans ITC" panose="04020404030D07020202" pitchFamily="82" charset="0"/>
            </a:endParaRPr>
          </a:p>
        </p:txBody>
      </p:sp>
      <p:pic>
        <p:nvPicPr>
          <p:cNvPr id="1026" name="Picture 2" descr="Logo">
            <a:extLst>
              <a:ext uri="{FF2B5EF4-FFF2-40B4-BE49-F238E27FC236}">
                <a16:creationId xmlns:a16="http://schemas.microsoft.com/office/drawing/2014/main" id="{57EAB9D8-38DA-4CDE-BDE5-1766C9C866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92061" y="617907"/>
            <a:ext cx="1359877" cy="133715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5AA5984-04E7-5EB7-5202-72FEAC108A5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6BA872F2-52B6-9F8A-3510-6424572B84A5}"/>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5471D3A0-29F2-9DEB-020D-556B325C166D}"/>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4"/>
          <p:cNvSpPr txBox="1">
            <a:spLocks noGrp="1"/>
          </p:cNvSpPr>
          <p:nvPr>
            <p:ph type="ctrTitle"/>
          </p:nvPr>
        </p:nvSpPr>
        <p:spPr>
          <a:xfrm>
            <a:off x="0" y="2977050"/>
            <a:ext cx="9144000" cy="20526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endParaRPr sz="1800" dirty="0">
              <a:solidFill>
                <a:srgbClr val="FFFFFF"/>
              </a:solidFill>
              <a:latin typeface="Tempus Sans ITC" panose="04020404030D07020202" pitchFamily="82" charset="0"/>
              <a:ea typeface="Comic Sans MS"/>
              <a:cs typeface="Comic Sans MS"/>
              <a:sym typeface="Comic Sans MS"/>
            </a:endParaRPr>
          </a:p>
          <a:p>
            <a:r>
              <a:rPr lang="en" sz="2800" b="1" u="sng" dirty="0">
                <a:solidFill>
                  <a:srgbClr val="002060"/>
                </a:solidFill>
                <a:latin typeface="Tempus Sans ITC"/>
                <a:ea typeface="Comic Sans MS"/>
                <a:cs typeface="Comic Sans MS"/>
                <a:sym typeface="Comic Sans MS"/>
              </a:rPr>
              <a:t>Staff in Progression Step 2 </a:t>
            </a:r>
            <a:br>
              <a:rPr lang="en" sz="2800" b="1" dirty="0">
                <a:latin typeface="Tempus Sans ITC" panose="04020404030D07020202" pitchFamily="82" charset="0"/>
                <a:ea typeface="Comic Sans MS"/>
                <a:cs typeface="Comic Sans MS"/>
              </a:rPr>
            </a:br>
            <a:r>
              <a:rPr lang="en" sz="2300" b="1" dirty="0">
                <a:solidFill>
                  <a:srgbClr val="002060"/>
                </a:solidFill>
                <a:latin typeface="Tempus Sans ITC"/>
                <a:ea typeface="Comic Sans MS"/>
                <a:cs typeface="Comic Sans MS"/>
                <a:sym typeface="Comic Sans MS"/>
              </a:rPr>
              <a:t>(Year 1, Year 2 and Year 3)</a:t>
            </a:r>
            <a:br>
              <a:rPr lang="en" sz="2300" b="1" dirty="0">
                <a:latin typeface="Tempus Sans ITC" panose="04020404030D07020202" pitchFamily="82" charset="0"/>
                <a:ea typeface="Comic Sans MS"/>
                <a:cs typeface="Comic Sans MS"/>
              </a:rPr>
            </a:br>
            <a:br>
              <a:rPr lang="en" sz="2800" b="1" dirty="0">
                <a:latin typeface="Tempus Sans ITC" panose="04020404030D07020202" pitchFamily="82" charset="0"/>
                <a:ea typeface="Comic Sans MS"/>
                <a:cs typeface="Comic Sans MS"/>
              </a:rPr>
            </a:br>
            <a:r>
              <a:rPr lang="en" sz="2300" b="1" u="sng" dirty="0">
                <a:solidFill>
                  <a:srgbClr val="002060"/>
                </a:solidFill>
                <a:latin typeface="Tempus Sans ITC"/>
                <a:ea typeface="Comic Sans MS"/>
                <a:cs typeface="Comic Sans MS"/>
                <a:sym typeface="Comic Sans MS"/>
              </a:rPr>
              <a:t>Teachers:</a:t>
            </a:r>
            <a:br>
              <a:rPr lang="en" sz="2300" dirty="0">
                <a:latin typeface="Tempus Sans ITC" panose="04020404030D07020202" pitchFamily="82" charset="0"/>
                <a:ea typeface="Comic Sans MS"/>
                <a:cs typeface="Comic Sans MS"/>
              </a:rPr>
            </a:b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Hallam, </a:t>
            </a: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Perkins, </a:t>
            </a: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Charles and </a:t>
            </a: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Reynolds</a:t>
            </a:r>
            <a:br>
              <a:rPr lang="en" sz="2300" dirty="0">
                <a:latin typeface="Tempus Sans ITC" panose="04020404030D07020202" pitchFamily="82" charset="0"/>
                <a:ea typeface="Comic Sans MS"/>
                <a:cs typeface="Comic Sans MS"/>
              </a:rPr>
            </a:br>
            <a:br>
              <a:rPr lang="en" sz="2300" dirty="0">
                <a:latin typeface="Tempus Sans ITC" panose="04020404030D07020202" pitchFamily="82" charset="0"/>
                <a:ea typeface="Comic Sans MS"/>
                <a:cs typeface="Comic Sans MS"/>
              </a:rPr>
            </a:br>
            <a:r>
              <a:rPr lang="en" sz="2300" b="1" u="sng" dirty="0">
                <a:solidFill>
                  <a:srgbClr val="002060"/>
                </a:solidFill>
                <a:latin typeface="Tempus Sans ITC"/>
                <a:ea typeface="Comic Sans MS"/>
                <a:cs typeface="Comic Sans MS"/>
                <a:sym typeface="Comic Sans MS"/>
              </a:rPr>
              <a:t>Teaching Assistants:</a:t>
            </a:r>
            <a:endParaRPr sz="2300" b="1" u="sng" dirty="0">
              <a:solidFill>
                <a:srgbClr val="002060"/>
              </a:solidFill>
              <a:latin typeface="Tempus Sans ITC"/>
              <a:ea typeface="Comic Sans MS"/>
              <a:cs typeface="Comic Sans MS"/>
              <a:sym typeface="Comic Sans MS"/>
            </a:endParaRPr>
          </a:p>
          <a:p>
            <a:r>
              <a:rPr lang="en" sz="2300" dirty="0">
                <a:solidFill>
                  <a:srgbClr val="002060"/>
                </a:solidFill>
                <a:latin typeface="Tempus Sans ITC"/>
                <a:ea typeface="Comic Sans MS"/>
                <a:cs typeface="Comic Sans MS"/>
                <a:sym typeface="Comic Sans MS"/>
              </a:rPr>
              <a:t>Mrs Driscoll, Mrs Pittard and Miss Perry</a:t>
            </a:r>
            <a:br>
              <a:rPr lang="en" sz="2300" dirty="0">
                <a:latin typeface="Tempus Sans ITC" panose="04020404030D07020202" pitchFamily="82" charset="0"/>
                <a:ea typeface="Comic Sans MS"/>
                <a:cs typeface="Comic Sans MS"/>
              </a:rPr>
            </a:br>
            <a:endParaRPr sz="1900" u="sng" dirty="0">
              <a:solidFill>
                <a:srgbClr val="002060"/>
              </a:solidFill>
              <a:latin typeface="Tempus Sans ITC" panose="04020404030D07020202" pitchFamily="82" charset="0"/>
              <a:ea typeface="Comic Sans MS"/>
              <a:cs typeface="Comic Sans MS"/>
              <a:sym typeface="Comic Sans MS"/>
            </a:endParaRPr>
          </a:p>
          <a:p>
            <a:pPr marL="0" lvl="0" indent="0" rtl="0">
              <a:spcBef>
                <a:spcPts val="0"/>
              </a:spcBef>
              <a:spcAft>
                <a:spcPts val="0"/>
              </a:spcAft>
              <a:buNone/>
            </a:pPr>
            <a:r>
              <a:rPr lang="en" sz="2300" b="1" u="sng" dirty="0">
                <a:solidFill>
                  <a:srgbClr val="002060"/>
                </a:solidFill>
                <a:latin typeface="Tempus Sans ITC" panose="04020404030D07020202" pitchFamily="82" charset="0"/>
                <a:ea typeface="Comic Sans MS"/>
                <a:cs typeface="Comic Sans MS"/>
                <a:sym typeface="Comic Sans MS"/>
              </a:rPr>
              <a:t>Other Support Staff/Teachers:</a:t>
            </a:r>
            <a:endParaRPr sz="2300" b="1" u="sng" dirty="0">
              <a:solidFill>
                <a:srgbClr val="002060"/>
              </a:solidFill>
              <a:latin typeface="Tempus Sans ITC" panose="04020404030D07020202" pitchFamily="82" charset="0"/>
              <a:ea typeface="Comic Sans MS"/>
              <a:cs typeface="Comic Sans MS"/>
              <a:sym typeface="Comic Sans MS"/>
            </a:endParaRPr>
          </a:p>
          <a:p>
            <a:r>
              <a:rPr lang="en-GB" sz="2300" dirty="0">
                <a:solidFill>
                  <a:srgbClr val="002060"/>
                </a:solidFill>
                <a:latin typeface="Tempus Sans ITC"/>
                <a:ea typeface="Comic Sans MS"/>
                <a:cs typeface="Comic Sans MS"/>
                <a:sym typeface="Comic Sans MS"/>
              </a:rPr>
              <a:t>Mrs Evans and Miss Edmunds</a:t>
            </a:r>
            <a:endParaRPr sz="2300" dirty="0">
              <a:solidFill>
                <a:srgbClr val="002060"/>
              </a:solidFill>
              <a:latin typeface="Tempus Sans ITC"/>
              <a:ea typeface="Comic Sans MS"/>
              <a:cs typeface="Comic Sans MS"/>
              <a:sym typeface="Comic Sans MS"/>
            </a:endParaRPr>
          </a:p>
          <a:p>
            <a:pPr marL="0" lvl="0" indent="0" rtl="0">
              <a:spcBef>
                <a:spcPts val="0"/>
              </a:spcBef>
              <a:spcAft>
                <a:spcPts val="0"/>
              </a:spcAft>
              <a:buNone/>
            </a:pPr>
            <a:endParaRPr sz="2300" u="sng" dirty="0">
              <a:solidFill>
                <a:srgbClr val="FFFFFF"/>
              </a:solidFill>
              <a:latin typeface="Tempus Sans ITC" panose="04020404030D07020202" pitchFamily="82" charset="0"/>
              <a:ea typeface="Comic Sans MS"/>
              <a:cs typeface="Comic Sans MS"/>
              <a:sym typeface="Comic Sans MS"/>
            </a:endParaRPr>
          </a:p>
        </p:txBody>
      </p:sp>
      <p:pic>
        <p:nvPicPr>
          <p:cNvPr id="2050" name="Picture 2" descr="Logo">
            <a:extLst>
              <a:ext uri="{FF2B5EF4-FFF2-40B4-BE49-F238E27FC236}">
                <a16:creationId xmlns:a16="http://schemas.microsoft.com/office/drawing/2014/main" id="{0BA4D6FF-B33A-4C2D-86F3-091F236511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762FEA6-D877-B8FF-81FA-A6E4140652FF}"/>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E3BCEF81-D1C1-87E6-6005-08F65AEE1AC1}"/>
              </a:ext>
            </a:extLst>
          </p:cNvPr>
          <p:cNvSpPr/>
          <p:nvPr/>
        </p:nvSpPr>
        <p:spPr>
          <a:xfrm>
            <a:off x="148869" y="181935"/>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B80807C-83B6-CA8B-83FB-D0C72313E37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342900" y="726395"/>
            <a:ext cx="8458200" cy="3724096"/>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a:ea typeface="Comic Sans MS"/>
                <a:cs typeface="Comic Sans MS"/>
                <a:sym typeface="Comic Sans MS"/>
              </a:rPr>
              <a:t>Our Town Church Vision</a:t>
            </a:r>
          </a:p>
          <a:p>
            <a:pPr algn="ctr"/>
            <a:endParaRPr lang="en" sz="1800" b="1" u="sng" dirty="0">
              <a:solidFill>
                <a:srgbClr val="002060"/>
              </a:solidFill>
              <a:latin typeface="Tempus Sans ITC" panose="04020404030D07020202" pitchFamily="82" charset="0"/>
              <a:ea typeface="Comic Sans MS"/>
              <a:cs typeface="Comic Sans MS"/>
            </a:endParaRPr>
          </a:p>
          <a:p>
            <a:pPr algn="ctr"/>
            <a:r>
              <a:rPr lang="en" sz="2300" dirty="0">
                <a:solidFill>
                  <a:srgbClr val="002060"/>
                </a:solidFill>
                <a:latin typeface="Tempus Sans ITC"/>
                <a:sym typeface="Comic Sans MS"/>
              </a:rPr>
              <a:t>Faith, Love and Learning</a:t>
            </a:r>
            <a:endParaRPr lang="en" dirty="0"/>
          </a:p>
          <a:p>
            <a:pPr algn="ctr"/>
            <a:endParaRPr lang="en" sz="2300" dirty="0">
              <a:solidFill>
                <a:srgbClr val="002060"/>
              </a:solidFill>
              <a:latin typeface="Tempus Sans ITC"/>
            </a:endParaRPr>
          </a:p>
          <a:p>
            <a:pPr algn="ctr"/>
            <a:r>
              <a:rPr lang="en" sz="1600" dirty="0">
                <a:solidFill>
                  <a:srgbClr val="002060"/>
                </a:solidFill>
                <a:latin typeface="Tempus Sans ITC"/>
              </a:rPr>
              <a:t>These three words reflect the school’s core values and underpin our daily life within the school community. Faith represents the school’s Christian foundation, encouraging pupils to develop respect, reflection and an understanding of spiritual and moral values, while feeling safe to explore their own beliefs and those of others. Love is shown through kindness, care and positive relationships, ensuring that every child feels valued, supported and included within a nurturing environment. Learning highlights the school’s commitment to high expectations, curiosity and lifelong learning, empowering pupils to develop knowledge, skills and confidence to reach their full potential. Together, faith, love and learning guide the school’s ethos, shaping a community where children flourish academically, emotionally and socially. </a:t>
            </a:r>
            <a:endParaRPr lang="en" sz="1050">
              <a:latin typeface="Tempus Sans ITC"/>
            </a:endParaRPr>
          </a:p>
        </p:txBody>
      </p:sp>
      <p:sp>
        <p:nvSpPr>
          <p:cNvPr id="3" name="Rectangle 2">
            <a:extLst>
              <a:ext uri="{FF2B5EF4-FFF2-40B4-BE49-F238E27FC236}">
                <a16:creationId xmlns:a16="http://schemas.microsoft.com/office/drawing/2014/main" id="{5A508756-43CC-0693-D12B-76DF0E25F82E}"/>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9C8911F-6BAA-8947-D76B-D5FD3EF27B0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3AF965D-DB3A-ED3E-B915-A9C7110D5A2B}"/>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E7F4FB3A-6F45-B26A-3585-8E24747BF4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1">
          <a:extLst>
            <a:ext uri="{FF2B5EF4-FFF2-40B4-BE49-F238E27FC236}">
              <a16:creationId xmlns:a16="http://schemas.microsoft.com/office/drawing/2014/main" id="{5F1CA8CC-9B53-4BF3-62A0-92AE7E67C1C5}"/>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0C89DAA1-0253-17DD-2F39-1B55791E7754}"/>
              </a:ext>
            </a:extLst>
          </p:cNvPr>
          <p:cNvSpPr txBox="1"/>
          <p:nvPr/>
        </p:nvSpPr>
        <p:spPr>
          <a:xfrm>
            <a:off x="342900" y="726395"/>
            <a:ext cx="8520707" cy="3827971"/>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a:ea typeface="Comic Sans MS"/>
                <a:cs typeface="Comic Sans MS"/>
                <a:sym typeface="Comic Sans MS"/>
              </a:rPr>
              <a:t>Our 2026/27 School Improvement Priorities</a:t>
            </a:r>
            <a:endParaRPr lang="en-US" dirty="0">
              <a:latin typeface="Tempus Sans ITC"/>
            </a:endParaRPr>
          </a:p>
          <a:p>
            <a:pPr algn="ctr"/>
            <a:endParaRPr lang="en" sz="2800" b="1" u="sng" dirty="0">
              <a:solidFill>
                <a:srgbClr val="002060"/>
              </a:solidFill>
              <a:latin typeface="Tempus Sans ITC" panose="04020404030D07020202" pitchFamily="82" charset="0"/>
              <a:ea typeface="Comic Sans MS"/>
              <a:cs typeface="Comic Sans MS"/>
            </a:endParaRPr>
          </a:p>
          <a:p>
            <a:pPr marL="457200" indent="-457200" algn="ctr">
              <a:lnSpc>
                <a:spcPct val="150000"/>
              </a:lnSpc>
              <a:buAutoNum type="arabicPeriod"/>
            </a:pPr>
            <a:r>
              <a:rPr lang="en" sz="1800">
                <a:solidFill>
                  <a:srgbClr val="002060"/>
                </a:solidFill>
                <a:latin typeface="Tempus Sans ITC"/>
              </a:rPr>
              <a:t>To introduce and embed a play-based, in-the-moment approach.</a:t>
            </a:r>
            <a:endParaRPr lang="en" sz="1800" b="1">
              <a:solidFill>
                <a:srgbClr val="002060"/>
              </a:solidFill>
              <a:latin typeface="Tempus Sans ITC"/>
            </a:endParaRPr>
          </a:p>
          <a:p>
            <a:pPr marL="457200" indent="-457200" algn="ctr">
              <a:lnSpc>
                <a:spcPct val="150000"/>
              </a:lnSpc>
              <a:buAutoNum type="arabicPeriod"/>
            </a:pPr>
            <a:r>
              <a:rPr lang="en" sz="1800" dirty="0">
                <a:solidFill>
                  <a:srgbClr val="002060"/>
                </a:solidFill>
                <a:latin typeface="Tempus Sans ITC"/>
              </a:rPr>
              <a:t>To enhance and enrich Science and Technology provision and to raise standards.</a:t>
            </a:r>
          </a:p>
          <a:p>
            <a:pPr marL="457200" indent="-457200" algn="ctr">
              <a:lnSpc>
                <a:spcPct val="150000"/>
              </a:lnSpc>
              <a:buAutoNum type="arabicPeriod"/>
            </a:pPr>
            <a:r>
              <a:rPr lang="en" sz="1800" dirty="0">
                <a:solidFill>
                  <a:srgbClr val="002060"/>
                </a:solidFill>
                <a:latin typeface="Tempus Sans ITC"/>
              </a:rPr>
              <a:t>To improve standards of written Literacy across the curriculum.</a:t>
            </a:r>
          </a:p>
          <a:p>
            <a:pPr marL="457200" indent="-457200" algn="ctr">
              <a:lnSpc>
                <a:spcPct val="150000"/>
              </a:lnSpc>
              <a:buAutoNum type="arabicPeriod"/>
            </a:pPr>
            <a:r>
              <a:rPr lang="en" sz="1800" dirty="0">
                <a:solidFill>
                  <a:srgbClr val="002060"/>
                </a:solidFill>
                <a:latin typeface="Tempus Sans ITC"/>
              </a:rPr>
              <a:t>To further develop and expand our provision for vulnerable learners and those </a:t>
            </a:r>
            <a:r>
              <a:rPr lang="en" sz="1800">
                <a:solidFill>
                  <a:srgbClr val="002060"/>
                </a:solidFill>
                <a:latin typeface="Tempus Sans ITC"/>
              </a:rPr>
              <a:t>with additional learning needs.</a:t>
            </a:r>
          </a:p>
          <a:p>
            <a:pPr marL="457200" indent="-457200" algn="ctr">
              <a:lnSpc>
                <a:spcPct val="150000"/>
              </a:lnSpc>
              <a:buAutoNum type="arabicPeriod"/>
            </a:pPr>
            <a:r>
              <a:rPr lang="en" sz="1800" dirty="0">
                <a:solidFill>
                  <a:srgbClr val="002060"/>
                </a:solidFill>
                <a:latin typeface="Tempus Sans ITC"/>
              </a:rPr>
              <a:t>To further develop and enrich the children's experience of whole school collective worship.</a:t>
            </a:r>
          </a:p>
        </p:txBody>
      </p:sp>
      <p:sp>
        <p:nvSpPr>
          <p:cNvPr id="3" name="Rectangle 2">
            <a:extLst>
              <a:ext uri="{FF2B5EF4-FFF2-40B4-BE49-F238E27FC236}">
                <a16:creationId xmlns:a16="http://schemas.microsoft.com/office/drawing/2014/main" id="{38216635-711E-7C97-ECAF-3DAD13FDDCA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C0BDADC-1D72-7740-8D18-0E2406019002}"/>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29825A52-48DE-5DC2-3419-8D91204758DF}"/>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E1131AE2-C5A1-9873-1380-3301042AC8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5466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0" y="497796"/>
            <a:ext cx="9144000" cy="523220"/>
          </a:xfrm>
          <a:prstGeom prst="rect">
            <a:avLst/>
          </a:prstGeom>
          <a:noFill/>
        </p:spPr>
        <p:txBody>
          <a:bodyPr wrap="square">
            <a:spAutoFit/>
          </a:bodyPr>
          <a:lstStyle/>
          <a:p>
            <a:pPr algn="ctr"/>
            <a:r>
              <a:rPr lang="en" sz="2800" b="1" u="sng" dirty="0">
                <a:solidFill>
                  <a:srgbClr val="002060"/>
                </a:solidFill>
                <a:latin typeface="Tempus Sans ITC" panose="04020404030D07020202" pitchFamily="82" charset="0"/>
                <a:ea typeface="Comic Sans MS"/>
                <a:cs typeface="Comic Sans MS"/>
                <a:sym typeface="Comic Sans MS"/>
              </a:rPr>
              <a:t>Term Start and Finish Dates</a:t>
            </a:r>
          </a:p>
        </p:txBody>
      </p:sp>
      <p:sp>
        <p:nvSpPr>
          <p:cNvPr id="3" name="Rectangle 2">
            <a:extLst>
              <a:ext uri="{FF2B5EF4-FFF2-40B4-BE49-F238E27FC236}">
                <a16:creationId xmlns:a16="http://schemas.microsoft.com/office/drawing/2014/main" id="{0EB446B9-51F2-BFA9-D99A-AE866E669D3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5DA5A6C3-9DC1-8CC3-9F52-DD9B7DAA5E91}"/>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CE0E772F-5DF4-F260-8462-B26D69D0F2B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91965E5E-1852-C430-38C3-13F7CF51D7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B02BF2F4-76BE-A42E-E718-F049AAE5A7B1}"/>
              </a:ext>
            </a:extLst>
          </p:cNvPr>
          <p:cNvPicPr>
            <a:picLocks noChangeAspect="1"/>
          </p:cNvPicPr>
          <p:nvPr/>
        </p:nvPicPr>
        <p:blipFill>
          <a:blip r:embed="rId4"/>
          <a:stretch>
            <a:fillRect/>
          </a:stretch>
        </p:blipFill>
        <p:spPr>
          <a:xfrm>
            <a:off x="1237044" y="1015965"/>
            <a:ext cx="6669912" cy="3639664"/>
          </a:xfrm>
          <a:prstGeom prst="rect">
            <a:avLst/>
          </a:prstGeom>
        </p:spPr>
      </p:pic>
    </p:spTree>
    <p:extLst>
      <p:ext uri="{BB962C8B-B14F-4D97-AF65-F5344CB8AC3E}">
        <p14:creationId xmlns:p14="http://schemas.microsoft.com/office/powerpoint/2010/main" val="11138552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364331" y="676390"/>
            <a:ext cx="8408194" cy="1754326"/>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a:ea typeface="Comic Sans MS"/>
                <a:cs typeface="Comic Sans MS"/>
                <a:sym typeface="Comic Sans MS"/>
              </a:rPr>
              <a:t>Attendance</a:t>
            </a:r>
            <a:endParaRPr lang="en" sz="2800" b="1" u="sng">
              <a:solidFill>
                <a:srgbClr val="002060"/>
              </a:solidFill>
              <a:latin typeface="Tempus Sans ITC"/>
              <a:ea typeface="Comic Sans MS"/>
              <a:cs typeface="Comic Sans MS"/>
            </a:endParaRPr>
          </a:p>
          <a:p>
            <a:pPr algn="ctr"/>
            <a:r>
              <a:rPr lang="en" sz="1600" dirty="0">
                <a:solidFill>
                  <a:srgbClr val="002060"/>
                </a:solidFill>
                <a:latin typeface="Tempus Sans ITC"/>
                <a:ea typeface="Comic Sans MS"/>
                <a:cs typeface="Comic Sans MS"/>
                <a:sym typeface="Comic Sans MS"/>
              </a:rPr>
              <a:t>Although we understand that children become unwell and we would not want yo to send a sick child to school. Good attendance is a key factor in their progress. A child with an attendance of 90% misses the equivalent of 1 school day every two weeks.</a:t>
            </a:r>
            <a:endParaRPr lang="en" sz="1600">
              <a:solidFill>
                <a:srgbClr val="002060"/>
              </a:solidFill>
              <a:latin typeface="Tempus Sans ITC"/>
              <a:ea typeface="Comic Sans MS"/>
              <a:cs typeface="Comic Sans MS"/>
            </a:endParaRPr>
          </a:p>
          <a:p>
            <a:pPr algn="ctr"/>
            <a:endParaRPr lang="en" sz="1600" dirty="0">
              <a:solidFill>
                <a:srgbClr val="002060"/>
              </a:solidFill>
              <a:latin typeface="Tempus Sans ITC"/>
              <a:ea typeface="Comic Sans MS"/>
              <a:cs typeface="Comic Sans MS"/>
            </a:endParaRPr>
          </a:p>
          <a:p>
            <a:pPr algn="ct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8FC7005D-6CCF-A995-6A5C-E42AC10478C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FCC2AB85-F101-5EA6-989D-66062AED2A1D}"/>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B12C2B3E-913A-F6B4-4B7C-A24C80E21C9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51D2CBB7-3B4D-7033-37E1-5F55001339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Table 6">
            <a:extLst>
              <a:ext uri="{FF2B5EF4-FFF2-40B4-BE49-F238E27FC236}">
                <a16:creationId xmlns:a16="http://schemas.microsoft.com/office/drawing/2014/main" id="{FF15D191-0FD2-E3ED-B153-8977D785C581}"/>
              </a:ext>
            </a:extLst>
          </p:cNvPr>
          <p:cNvGraphicFramePr>
            <a:graphicFrameLocks noGrp="1"/>
          </p:cNvGraphicFramePr>
          <p:nvPr>
            <p:extLst>
              <p:ext uri="{D42A27DB-BD31-4B8C-83A1-F6EECF244321}">
                <p14:modId xmlns:p14="http://schemas.microsoft.com/office/powerpoint/2010/main" val="1426116315"/>
              </p:ext>
            </p:extLst>
          </p:nvPr>
        </p:nvGraphicFramePr>
        <p:xfrm>
          <a:off x="1283018" y="2065401"/>
          <a:ext cx="6557132" cy="2438400"/>
        </p:xfrm>
        <a:graphic>
          <a:graphicData uri="http://schemas.openxmlformats.org/drawingml/2006/table">
            <a:tbl>
              <a:tblPr firstRow="1" bandRow="1">
                <a:tableStyleId>{5940675A-B579-460E-94D1-54222C63F5DA}</a:tableStyleId>
              </a:tblPr>
              <a:tblGrid>
                <a:gridCol w="3278566">
                  <a:extLst>
                    <a:ext uri="{9D8B030D-6E8A-4147-A177-3AD203B41FA5}">
                      <a16:colId xmlns:a16="http://schemas.microsoft.com/office/drawing/2014/main" val="4238917721"/>
                    </a:ext>
                  </a:extLst>
                </a:gridCol>
                <a:gridCol w="3278566">
                  <a:extLst>
                    <a:ext uri="{9D8B030D-6E8A-4147-A177-3AD203B41FA5}">
                      <a16:colId xmlns:a16="http://schemas.microsoft.com/office/drawing/2014/main" val="3517427806"/>
                    </a:ext>
                  </a:extLst>
                </a:gridCol>
              </a:tblGrid>
              <a:tr h="250827">
                <a:tc>
                  <a:txBody>
                    <a:bodyPr/>
                    <a:lstStyle/>
                    <a:p>
                      <a:r>
                        <a:rPr lang="en-GB" sz="1400" b="1" dirty="0">
                          <a:solidFill>
                            <a:srgbClr val="002060"/>
                          </a:solidFill>
                          <a:latin typeface="Tempus Sans ITC"/>
                        </a:rPr>
                        <a:t>97% attendance</a:t>
                      </a:r>
                    </a:p>
                  </a:txBody>
                  <a:tcPr/>
                </a:tc>
                <a:tc>
                  <a:txBody>
                    <a:bodyPr/>
                    <a:lstStyle/>
                    <a:p>
                      <a:r>
                        <a:rPr lang="en-GB" sz="1400" b="1" dirty="0">
                          <a:solidFill>
                            <a:srgbClr val="002060"/>
                          </a:solidFill>
                          <a:latin typeface="Tempus Sans ITC"/>
                        </a:rPr>
                        <a:t>5 days missed</a:t>
                      </a:r>
                    </a:p>
                  </a:txBody>
                  <a:tcPr/>
                </a:tc>
                <a:extLst>
                  <a:ext uri="{0D108BD9-81ED-4DB2-BD59-A6C34878D82A}">
                    <a16:rowId xmlns:a16="http://schemas.microsoft.com/office/drawing/2014/main" val="3131137192"/>
                  </a:ext>
                </a:extLst>
              </a:tr>
              <a:tr h="250827">
                <a:tc>
                  <a:txBody>
                    <a:bodyPr/>
                    <a:lstStyle/>
                    <a:p>
                      <a:r>
                        <a:rPr lang="en-GB" sz="1400" b="1" dirty="0">
                          <a:solidFill>
                            <a:srgbClr val="002060"/>
                          </a:solidFill>
                          <a:latin typeface="Tempus Sans ITC"/>
                        </a:rPr>
                        <a:t>95% attendance</a:t>
                      </a:r>
                    </a:p>
                  </a:txBody>
                  <a:tcPr/>
                </a:tc>
                <a:tc>
                  <a:txBody>
                    <a:bodyPr/>
                    <a:lstStyle/>
                    <a:p>
                      <a:r>
                        <a:rPr lang="en-GB" sz="1400" b="1" dirty="0">
                          <a:solidFill>
                            <a:srgbClr val="002060"/>
                          </a:solidFill>
                          <a:latin typeface="Tempus Sans ITC"/>
                        </a:rPr>
                        <a:t>10 days missed</a:t>
                      </a:r>
                    </a:p>
                  </a:txBody>
                  <a:tcPr/>
                </a:tc>
                <a:extLst>
                  <a:ext uri="{0D108BD9-81ED-4DB2-BD59-A6C34878D82A}">
                    <a16:rowId xmlns:a16="http://schemas.microsoft.com/office/drawing/2014/main" val="3203746238"/>
                  </a:ext>
                </a:extLst>
              </a:tr>
              <a:tr h="250827">
                <a:tc>
                  <a:txBody>
                    <a:bodyPr/>
                    <a:lstStyle/>
                    <a:p>
                      <a:r>
                        <a:rPr lang="en-GB" sz="1400" b="1" dirty="0">
                          <a:solidFill>
                            <a:srgbClr val="002060"/>
                          </a:solidFill>
                          <a:latin typeface="Tempus Sans ITC"/>
                        </a:rPr>
                        <a:t>90% attendance</a:t>
                      </a:r>
                    </a:p>
                  </a:txBody>
                  <a:tcPr/>
                </a:tc>
                <a:tc>
                  <a:txBody>
                    <a:bodyPr/>
                    <a:lstStyle/>
                    <a:p>
                      <a:r>
                        <a:rPr lang="en-GB" sz="1400" b="1" dirty="0">
                          <a:solidFill>
                            <a:srgbClr val="002060"/>
                          </a:solidFill>
                          <a:latin typeface="Tempus Sans ITC"/>
                        </a:rPr>
                        <a:t>20 days missed</a:t>
                      </a:r>
                    </a:p>
                  </a:txBody>
                  <a:tcPr/>
                </a:tc>
                <a:extLst>
                  <a:ext uri="{0D108BD9-81ED-4DB2-BD59-A6C34878D82A}">
                    <a16:rowId xmlns:a16="http://schemas.microsoft.com/office/drawing/2014/main" val="817735477"/>
                  </a:ext>
                </a:extLst>
              </a:tr>
              <a:tr h="250827">
                <a:tc>
                  <a:txBody>
                    <a:bodyPr/>
                    <a:lstStyle/>
                    <a:p>
                      <a:r>
                        <a:rPr lang="en-GB" sz="1400" b="1" dirty="0">
                          <a:solidFill>
                            <a:srgbClr val="002060"/>
                          </a:solidFill>
                          <a:latin typeface="Tempus Sans ITC"/>
                        </a:rPr>
                        <a:t>85% attendance</a:t>
                      </a:r>
                    </a:p>
                  </a:txBody>
                  <a:tcPr/>
                </a:tc>
                <a:tc>
                  <a:txBody>
                    <a:bodyPr/>
                    <a:lstStyle/>
                    <a:p>
                      <a:r>
                        <a:rPr lang="en-GB" sz="1400" b="1" dirty="0">
                          <a:solidFill>
                            <a:srgbClr val="002060"/>
                          </a:solidFill>
                          <a:latin typeface="Tempus Sans ITC"/>
                        </a:rPr>
                        <a:t>30 days missed</a:t>
                      </a:r>
                    </a:p>
                  </a:txBody>
                  <a:tcPr/>
                </a:tc>
                <a:extLst>
                  <a:ext uri="{0D108BD9-81ED-4DB2-BD59-A6C34878D82A}">
                    <a16:rowId xmlns:a16="http://schemas.microsoft.com/office/drawing/2014/main" val="3401142863"/>
                  </a:ext>
                </a:extLst>
              </a:tr>
              <a:tr h="250827">
                <a:tc>
                  <a:txBody>
                    <a:bodyPr/>
                    <a:lstStyle/>
                    <a:p>
                      <a:r>
                        <a:rPr lang="en-GB" sz="1400" b="1" dirty="0">
                          <a:solidFill>
                            <a:srgbClr val="002060"/>
                          </a:solidFill>
                          <a:latin typeface="Tempus Sans ITC"/>
                        </a:rPr>
                        <a:t>80% attendance</a:t>
                      </a:r>
                    </a:p>
                  </a:txBody>
                  <a:tcPr/>
                </a:tc>
                <a:tc>
                  <a:txBody>
                    <a:bodyPr/>
                    <a:lstStyle/>
                    <a:p>
                      <a:r>
                        <a:rPr lang="en-GB" sz="1400" b="1" dirty="0">
                          <a:solidFill>
                            <a:srgbClr val="002060"/>
                          </a:solidFill>
                          <a:latin typeface="Tempus Sans ITC"/>
                        </a:rPr>
                        <a:t>40 days missed</a:t>
                      </a:r>
                    </a:p>
                  </a:txBody>
                  <a:tcPr/>
                </a:tc>
                <a:extLst>
                  <a:ext uri="{0D108BD9-81ED-4DB2-BD59-A6C34878D82A}">
                    <a16:rowId xmlns:a16="http://schemas.microsoft.com/office/drawing/2014/main" val="3571316516"/>
                  </a:ext>
                </a:extLst>
              </a:tr>
              <a:tr h="250827">
                <a:tc>
                  <a:txBody>
                    <a:bodyPr/>
                    <a:lstStyle/>
                    <a:p>
                      <a:r>
                        <a:rPr lang="en-GB" sz="1400" b="1" dirty="0">
                          <a:solidFill>
                            <a:srgbClr val="002060"/>
                          </a:solidFill>
                          <a:latin typeface="Tempus Sans ITC"/>
                        </a:rPr>
                        <a:t>75% attendance</a:t>
                      </a:r>
                    </a:p>
                  </a:txBody>
                  <a:tcPr/>
                </a:tc>
                <a:tc>
                  <a:txBody>
                    <a:bodyPr/>
                    <a:lstStyle/>
                    <a:p>
                      <a:r>
                        <a:rPr lang="en-GB" sz="1400" b="1" dirty="0">
                          <a:solidFill>
                            <a:srgbClr val="002060"/>
                          </a:solidFill>
                          <a:latin typeface="Tempus Sans ITC"/>
                        </a:rPr>
                        <a:t>50 days missed</a:t>
                      </a:r>
                    </a:p>
                  </a:txBody>
                  <a:tcPr/>
                </a:tc>
                <a:extLst>
                  <a:ext uri="{0D108BD9-81ED-4DB2-BD59-A6C34878D82A}">
                    <a16:rowId xmlns:a16="http://schemas.microsoft.com/office/drawing/2014/main" val="277933788"/>
                  </a:ext>
                </a:extLst>
              </a:tr>
              <a:tr h="250827">
                <a:tc>
                  <a:txBody>
                    <a:bodyPr/>
                    <a:lstStyle/>
                    <a:p>
                      <a:r>
                        <a:rPr lang="en-GB" sz="1400" b="1" dirty="0">
                          <a:solidFill>
                            <a:srgbClr val="002060"/>
                          </a:solidFill>
                          <a:latin typeface="Tempus Sans ITC"/>
                        </a:rPr>
                        <a:t>70%attendance</a:t>
                      </a:r>
                    </a:p>
                  </a:txBody>
                  <a:tcPr/>
                </a:tc>
                <a:tc>
                  <a:txBody>
                    <a:bodyPr/>
                    <a:lstStyle/>
                    <a:p>
                      <a:r>
                        <a:rPr lang="en-GB" sz="1400" b="1" dirty="0">
                          <a:solidFill>
                            <a:srgbClr val="002060"/>
                          </a:solidFill>
                          <a:latin typeface="Tempus Sans ITC"/>
                        </a:rPr>
                        <a:t>60 days missed</a:t>
                      </a:r>
                    </a:p>
                  </a:txBody>
                  <a:tcPr/>
                </a:tc>
                <a:extLst>
                  <a:ext uri="{0D108BD9-81ED-4DB2-BD59-A6C34878D82A}">
                    <a16:rowId xmlns:a16="http://schemas.microsoft.com/office/drawing/2014/main" val="3069028017"/>
                  </a:ext>
                </a:extLst>
              </a:tr>
              <a:tr h="250827">
                <a:tc>
                  <a:txBody>
                    <a:bodyPr/>
                    <a:lstStyle/>
                    <a:p>
                      <a:r>
                        <a:rPr lang="en-GB" sz="1400" b="1" dirty="0">
                          <a:solidFill>
                            <a:srgbClr val="002060"/>
                          </a:solidFill>
                          <a:latin typeface="Tempus Sans ITC"/>
                        </a:rPr>
                        <a:t>65% attendance</a:t>
                      </a:r>
                    </a:p>
                  </a:txBody>
                  <a:tcPr/>
                </a:tc>
                <a:tc>
                  <a:txBody>
                    <a:bodyPr/>
                    <a:lstStyle/>
                    <a:p>
                      <a:r>
                        <a:rPr lang="en-GB" sz="1400" b="1" dirty="0">
                          <a:solidFill>
                            <a:srgbClr val="002060"/>
                          </a:solidFill>
                          <a:latin typeface="Tempus Sans ITC"/>
                        </a:rPr>
                        <a:t>70 days missed</a:t>
                      </a:r>
                    </a:p>
                  </a:txBody>
                  <a:tcPr/>
                </a:tc>
                <a:extLst>
                  <a:ext uri="{0D108BD9-81ED-4DB2-BD59-A6C34878D82A}">
                    <a16:rowId xmlns:a16="http://schemas.microsoft.com/office/drawing/2014/main" val="2371867953"/>
                  </a:ext>
                </a:extLst>
              </a:tr>
            </a:tbl>
          </a:graphicData>
        </a:graphic>
      </p:graphicFrame>
    </p:spTree>
    <p:extLst>
      <p:ext uri="{BB962C8B-B14F-4D97-AF65-F5344CB8AC3E}">
        <p14:creationId xmlns:p14="http://schemas.microsoft.com/office/powerpoint/2010/main" val="10076865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pic>
        <p:nvPicPr>
          <p:cNvPr id="1026" name="Picture 2" descr="Logo">
            <a:extLst>
              <a:ext uri="{FF2B5EF4-FFF2-40B4-BE49-F238E27FC236}">
                <a16:creationId xmlns:a16="http://schemas.microsoft.com/office/drawing/2014/main" id="{57EAB9D8-38DA-4CDE-BDE5-1766C9C866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81655" y="378370"/>
            <a:ext cx="334367" cy="36079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Logo">
            <a:extLst>
              <a:ext uri="{FF2B5EF4-FFF2-40B4-BE49-F238E27FC236}">
                <a16:creationId xmlns:a16="http://schemas.microsoft.com/office/drawing/2014/main" id="{E46A5BDF-A279-40DE-BD07-1AD9F51663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1687" y="367303"/>
            <a:ext cx="334367" cy="36079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06A013D-53FD-4B09-A246-6A44468D4C8D}"/>
              </a:ext>
            </a:extLst>
          </p:cNvPr>
          <p:cNvSpPr txBox="1"/>
          <p:nvPr/>
        </p:nvSpPr>
        <p:spPr>
          <a:xfrm>
            <a:off x="2857287" y="39291"/>
            <a:ext cx="3435292" cy="415498"/>
          </a:xfrm>
          <a:prstGeom prst="rect">
            <a:avLst/>
          </a:prstGeom>
          <a:noFill/>
        </p:spPr>
        <p:txBody>
          <a:bodyPr wrap="squar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a:r>
              <a:rPr lang="en-GB" sz="2100" b="1">
                <a:latin typeface="Ink Free" panose="03080402000500000000" pitchFamily="66" charset="0"/>
              </a:rPr>
              <a:t>Curriculum Storyboard</a:t>
            </a:r>
          </a:p>
        </p:txBody>
      </p:sp>
      <p:graphicFrame>
        <p:nvGraphicFramePr>
          <p:cNvPr id="6" name="Table 7">
            <a:extLst>
              <a:ext uri="{FF2B5EF4-FFF2-40B4-BE49-F238E27FC236}">
                <a16:creationId xmlns:a16="http://schemas.microsoft.com/office/drawing/2014/main" id="{8D66442A-58DA-4CE9-BA44-746780CEA011}"/>
              </a:ext>
            </a:extLst>
          </p:cNvPr>
          <p:cNvGraphicFramePr>
            <a:graphicFrameLocks noGrp="1"/>
          </p:cNvGraphicFramePr>
          <p:nvPr>
            <p:extLst>
              <p:ext uri="{D42A27DB-BD31-4B8C-83A1-F6EECF244321}">
                <p14:modId xmlns:p14="http://schemas.microsoft.com/office/powerpoint/2010/main" val="647072506"/>
              </p:ext>
            </p:extLst>
          </p:nvPr>
        </p:nvGraphicFramePr>
        <p:xfrm>
          <a:off x="485659" y="366723"/>
          <a:ext cx="8147578" cy="678180"/>
        </p:xfrm>
        <a:graphic>
          <a:graphicData uri="http://schemas.openxmlformats.org/drawingml/2006/table">
            <a:tbl>
              <a:tblPr firstRow="1" bandRow="1">
                <a:tableStyleId>{5940675A-B579-460E-94D1-54222C63F5DA}</a:tableStyleId>
              </a:tblPr>
              <a:tblGrid>
                <a:gridCol w="1737218">
                  <a:extLst>
                    <a:ext uri="{9D8B030D-6E8A-4147-A177-3AD203B41FA5}">
                      <a16:colId xmlns:a16="http://schemas.microsoft.com/office/drawing/2014/main" val="608702825"/>
                    </a:ext>
                  </a:extLst>
                </a:gridCol>
                <a:gridCol w="2168087">
                  <a:extLst>
                    <a:ext uri="{9D8B030D-6E8A-4147-A177-3AD203B41FA5}">
                      <a16:colId xmlns:a16="http://schemas.microsoft.com/office/drawing/2014/main" val="2534837444"/>
                    </a:ext>
                  </a:extLst>
                </a:gridCol>
                <a:gridCol w="709543">
                  <a:extLst>
                    <a:ext uri="{9D8B030D-6E8A-4147-A177-3AD203B41FA5}">
                      <a16:colId xmlns:a16="http://schemas.microsoft.com/office/drawing/2014/main" val="1339568288"/>
                    </a:ext>
                  </a:extLst>
                </a:gridCol>
                <a:gridCol w="3532730">
                  <a:extLst>
                    <a:ext uri="{9D8B030D-6E8A-4147-A177-3AD203B41FA5}">
                      <a16:colId xmlns:a16="http://schemas.microsoft.com/office/drawing/2014/main" val="2390985457"/>
                    </a:ext>
                  </a:extLst>
                </a:gridCol>
              </a:tblGrid>
              <a:tr h="649431">
                <a:tc>
                  <a:txBody>
                    <a:bodyPr/>
                    <a:lstStyle/>
                    <a:p>
                      <a:r>
                        <a:rPr lang="en-GB" sz="800" b="1" dirty="0">
                          <a:solidFill>
                            <a:schemeClr val="tx1"/>
                          </a:solidFill>
                          <a:latin typeface="Calibri"/>
                          <a:ea typeface="Calibri"/>
                          <a:cs typeface="Calibri"/>
                        </a:rPr>
                        <a:t>Year/ Term: </a:t>
                      </a:r>
                      <a:r>
                        <a:rPr lang="en-GB" sz="800" b="0" dirty="0">
                          <a:solidFill>
                            <a:schemeClr val="tx1"/>
                          </a:solidFill>
                          <a:latin typeface="Calibri"/>
                          <a:ea typeface="Calibri"/>
                          <a:cs typeface="Calibri"/>
                        </a:rPr>
                        <a:t>Year 2/3 Autumn</a:t>
                      </a:r>
                    </a:p>
                    <a:p>
                      <a:r>
                        <a:rPr lang="en-GB" sz="800" b="1" dirty="0">
                          <a:solidFill>
                            <a:schemeClr val="tx1"/>
                          </a:solidFill>
                          <a:latin typeface="Calibri"/>
                          <a:ea typeface="Calibri"/>
                          <a:cs typeface="Calibri"/>
                        </a:rPr>
                        <a:t>Inquiry Title:  </a:t>
                      </a:r>
                      <a:r>
                        <a:rPr lang="en-GB" sz="800" b="0" dirty="0">
                          <a:solidFill>
                            <a:schemeClr val="tx1"/>
                          </a:solidFill>
                          <a:latin typeface="Calibri"/>
                          <a:ea typeface="Calibri"/>
                          <a:cs typeface="Calibri"/>
                        </a:rPr>
                        <a:t>How have the lives of children living in the Valleys changed since children worked in the mines?</a:t>
                      </a:r>
                    </a:p>
                    <a:p>
                      <a:endParaRPr lang="en-GB" sz="800" b="1" dirty="0">
                        <a:solidFill>
                          <a:schemeClr val="tx1"/>
                        </a:solidFill>
                        <a:latin typeface="Calibri"/>
                        <a:ea typeface="Calibri"/>
                        <a:cs typeface="Calibri"/>
                      </a:endParaRPr>
                    </a:p>
                  </a:txBody>
                  <a:tcPr marL="68580" marR="68580" marT="34290" marB="3429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rtl="0" eaLnBrk="1" fontAlgn="auto" latinLnBrk="0" hangingPunct="1">
                        <a:lnSpc>
                          <a:spcPct val="100000"/>
                        </a:lnSpc>
                        <a:spcBef>
                          <a:spcPts val="0"/>
                        </a:spcBef>
                        <a:spcAft>
                          <a:spcPts val="0"/>
                        </a:spcAft>
                        <a:buClrTx/>
                        <a:buSzTx/>
                        <a:buFontTx/>
                        <a:buNone/>
                      </a:pPr>
                      <a:endParaRPr lang="en-GB" sz="800" b="0" dirty="0">
                        <a:solidFill>
                          <a:schemeClr val="tx1"/>
                        </a:solidFill>
                        <a:latin typeface="Calibri"/>
                        <a:ea typeface="Calibri"/>
                        <a:cs typeface="Calibri"/>
                      </a:endParaRPr>
                    </a:p>
                  </a:txBody>
                  <a:tcPr marL="68580" marR="68580" marT="34290" marB="3429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GB" sz="800" b="1" dirty="0">
                          <a:solidFill>
                            <a:schemeClr val="tx1"/>
                          </a:solidFill>
                          <a:latin typeface="Calibri"/>
                          <a:ea typeface="Calibri"/>
                          <a:cs typeface="Calibri"/>
                        </a:rPr>
                        <a:t>Essential Questions:  </a:t>
                      </a:r>
                    </a:p>
                  </a:txBody>
                  <a:tcPr marL="68580" marR="68580" marT="34290" marB="3429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lvl="0" algn="l">
                        <a:buNone/>
                      </a:pPr>
                      <a:r>
                        <a:rPr lang="en-GB" sz="800" b="0" u="none" strike="noStrike" kern="1200" dirty="0">
                          <a:solidFill>
                            <a:schemeClr val="tx1"/>
                          </a:solidFill>
                          <a:effectLst/>
                          <a:latin typeface="Calibri"/>
                          <a:ea typeface="Calibri"/>
                          <a:cs typeface="Calibri"/>
                        </a:rPr>
                        <a:t>Why did people mine for coal in the South Wales Valleys?</a:t>
                      </a:r>
                    </a:p>
                    <a:p>
                      <a:pPr marL="0" lvl="0" algn="l">
                        <a:buNone/>
                      </a:pPr>
                      <a:r>
                        <a:rPr lang="en-GB" sz="800" b="0" u="none" strike="noStrike" kern="1200" dirty="0">
                          <a:solidFill>
                            <a:schemeClr val="tx1"/>
                          </a:solidFill>
                          <a:effectLst/>
                          <a:latin typeface="Calibri"/>
                          <a:ea typeface="Calibri"/>
                          <a:cs typeface="Calibri"/>
                        </a:rPr>
                        <a:t>What jobs did children have in the mines of the Welsh Valleys?</a:t>
                      </a:r>
                    </a:p>
                    <a:p>
                      <a:pPr marL="0" lvl="0" algn="l">
                        <a:buNone/>
                      </a:pPr>
                      <a:r>
                        <a:rPr lang="en-GB" sz="800" b="0" u="none" strike="noStrike" kern="1200" dirty="0">
                          <a:solidFill>
                            <a:schemeClr val="tx1"/>
                          </a:solidFill>
                          <a:effectLst/>
                          <a:latin typeface="Calibri"/>
                          <a:ea typeface="Calibri"/>
                          <a:cs typeface="Calibri"/>
                        </a:rPr>
                        <a:t>How does life then, compare to children’s lives in the Valleys now?</a:t>
                      </a:r>
                    </a:p>
                    <a:p>
                      <a:pPr marL="0" lvl="0" algn="l">
                        <a:buNone/>
                      </a:pPr>
                      <a:r>
                        <a:rPr lang="en-GB" sz="800" b="0" u="none" strike="noStrike" kern="1200" dirty="0">
                          <a:solidFill>
                            <a:schemeClr val="tx1"/>
                          </a:solidFill>
                          <a:effectLst/>
                          <a:latin typeface="Calibri"/>
                          <a:ea typeface="Calibri"/>
                          <a:cs typeface="Calibri"/>
                        </a:rPr>
                        <a:t>How did coal mining shape communities in the Valleys?</a:t>
                      </a:r>
                    </a:p>
                  </a:txBody>
                  <a:tcPr marL="68580" marR="68580" marT="34290" marB="3429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63790299"/>
                  </a:ext>
                </a:extLst>
              </a:tr>
            </a:tbl>
          </a:graphicData>
        </a:graphic>
      </p:graphicFrame>
      <p:graphicFrame>
        <p:nvGraphicFramePr>
          <p:cNvPr id="8" name="Table 8">
            <a:extLst>
              <a:ext uri="{FF2B5EF4-FFF2-40B4-BE49-F238E27FC236}">
                <a16:creationId xmlns:a16="http://schemas.microsoft.com/office/drawing/2014/main" id="{46FC970E-3499-4501-8941-873E9E00519A}"/>
              </a:ext>
            </a:extLst>
          </p:cNvPr>
          <p:cNvGraphicFramePr>
            <a:graphicFrameLocks noGrp="1"/>
          </p:cNvGraphicFramePr>
          <p:nvPr>
            <p:extLst>
              <p:ext uri="{D42A27DB-BD31-4B8C-83A1-F6EECF244321}">
                <p14:modId xmlns:p14="http://schemas.microsoft.com/office/powerpoint/2010/main" val="2442920692"/>
              </p:ext>
            </p:extLst>
          </p:nvPr>
        </p:nvGraphicFramePr>
        <p:xfrm>
          <a:off x="319740" y="861124"/>
          <a:ext cx="8513576" cy="4443565"/>
        </p:xfrm>
        <a:graphic>
          <a:graphicData uri="http://schemas.openxmlformats.org/drawingml/2006/table">
            <a:tbl>
              <a:tblPr firstRow="1" bandRow="1">
                <a:tableStyleId>{5940675A-B579-460E-94D1-54222C63F5DA}</a:tableStyleId>
              </a:tblPr>
              <a:tblGrid>
                <a:gridCol w="2128394">
                  <a:extLst>
                    <a:ext uri="{9D8B030D-6E8A-4147-A177-3AD203B41FA5}">
                      <a16:colId xmlns:a16="http://schemas.microsoft.com/office/drawing/2014/main" val="3027341992"/>
                    </a:ext>
                  </a:extLst>
                </a:gridCol>
                <a:gridCol w="2128394">
                  <a:extLst>
                    <a:ext uri="{9D8B030D-6E8A-4147-A177-3AD203B41FA5}">
                      <a16:colId xmlns:a16="http://schemas.microsoft.com/office/drawing/2014/main" val="2325653767"/>
                    </a:ext>
                  </a:extLst>
                </a:gridCol>
                <a:gridCol w="2128394">
                  <a:extLst>
                    <a:ext uri="{9D8B030D-6E8A-4147-A177-3AD203B41FA5}">
                      <a16:colId xmlns:a16="http://schemas.microsoft.com/office/drawing/2014/main" val="2363536693"/>
                    </a:ext>
                  </a:extLst>
                </a:gridCol>
                <a:gridCol w="2128394">
                  <a:extLst>
                    <a:ext uri="{9D8B030D-6E8A-4147-A177-3AD203B41FA5}">
                      <a16:colId xmlns:a16="http://schemas.microsoft.com/office/drawing/2014/main" val="3765642738"/>
                    </a:ext>
                  </a:extLst>
                </a:gridCol>
              </a:tblGrid>
              <a:tr h="411480">
                <a:tc>
                  <a:txBody>
                    <a:bodyPr/>
                    <a:lstStyle/>
                    <a:p>
                      <a:pPr lvl="0" algn="ctr">
                        <a:lnSpc>
                          <a:spcPct val="100000"/>
                        </a:lnSpc>
                        <a:spcBef>
                          <a:spcPts val="0"/>
                        </a:spcBef>
                        <a:spcAft>
                          <a:spcPts val="0"/>
                        </a:spcAft>
                        <a:buNone/>
                      </a:pPr>
                      <a:r>
                        <a:rPr lang="en-GB" sz="800" b="0" i="0" u="none" strike="noStrike" noProof="0" dirty="0">
                          <a:solidFill>
                            <a:schemeClr val="tx1"/>
                          </a:solidFill>
                          <a:latin typeface="Calibri"/>
                          <a:ea typeface="Calibri"/>
                          <a:cs typeface="Calibri"/>
                        </a:rPr>
                        <a:t>Why did people mine for coal in the South Wales Valleys?</a:t>
                      </a:r>
                      <a:endParaRPr lang="en-GB" sz="700" b="0" i="0" u="none" strike="noStrike" noProof="0" dirty="0">
                        <a:solidFill>
                          <a:srgbClr val="000000"/>
                        </a:solidFill>
                        <a:latin typeface="Segoe UI"/>
                        <a:ea typeface="Calibri"/>
                        <a:cs typeface="Segoe UI"/>
                      </a:endParaRPr>
                    </a:p>
                  </a:txBody>
                  <a:tcPr marL="68580" marR="68580" marT="34290" marB="34290">
                    <a:solidFill>
                      <a:schemeClr val="accent1">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Segoe UI"/>
                          <a:ea typeface="Calibri"/>
                          <a:cs typeface="Segoe UI"/>
                        </a:rPr>
                        <a:t>What jobs did children have in the mines of the Welsh Valleys?</a:t>
                      </a:r>
                      <a:endParaRPr kumimoji="0" lang="en-GB" sz="800" b="0" i="0" u="none" strike="noStrike" kern="1200" cap="none" spc="0" normalizeH="0" baseline="0" noProof="0" dirty="0">
                        <a:ln>
                          <a:noFill/>
                        </a:ln>
                        <a:solidFill>
                          <a:srgbClr val="000000"/>
                        </a:solidFill>
                        <a:effectLst/>
                        <a:uLnTx/>
                        <a:uFillTx/>
                        <a:latin typeface="Segoe UI"/>
                        <a:ea typeface="Calibri"/>
                        <a:cs typeface="Segoe UI"/>
                      </a:endParaRPr>
                    </a:p>
                    <a:p>
                      <a:pPr marL="0" marR="0" lvl="0" indent="0" algn="ctr" defTabSz="914400">
                        <a:lnSpc>
                          <a:spcPct val="100000"/>
                        </a:lnSpc>
                        <a:spcBef>
                          <a:spcPts val="0"/>
                        </a:spcBef>
                        <a:spcAft>
                          <a:spcPts val="0"/>
                        </a:spcAft>
                        <a:buClrTx/>
                        <a:buSzTx/>
                        <a:buFontTx/>
                        <a:buNone/>
                        <a:tabLst/>
                        <a:defRPr/>
                      </a:pPr>
                      <a:endParaRPr lang="en-GB" sz="800" b="0" dirty="0">
                        <a:solidFill>
                          <a:schemeClr val="tx1"/>
                        </a:solidFill>
                        <a:latin typeface="Calibri"/>
                        <a:ea typeface="Calibri"/>
                        <a:cs typeface="Calibri"/>
                      </a:endParaRPr>
                    </a:p>
                  </a:txBody>
                  <a:tcPr marL="68580" marR="68580" marT="34290" marB="34290">
                    <a:solidFill>
                      <a:schemeClr val="accent1">
                        <a:lumMod val="40000"/>
                        <a:lumOff val="60000"/>
                      </a:schemeClr>
                    </a:solidFill>
                  </a:tcPr>
                </a:tc>
                <a:tc>
                  <a:txBody>
                    <a:bodyPr/>
                    <a:lstStyle/>
                    <a:p>
                      <a:pPr marL="0" marR="0" lvl="0" indent="0" algn="ctr">
                        <a:lnSpc>
                          <a:spcPct val="100000"/>
                        </a:lnSpc>
                        <a:spcBef>
                          <a:spcPts val="0"/>
                        </a:spcBef>
                        <a:spcAft>
                          <a:spcPts val="0"/>
                        </a:spcAft>
                        <a:buNone/>
                      </a:pPr>
                      <a:r>
                        <a:rPr lang="en-GB" sz="800" b="0" i="0" u="none" strike="noStrike" noProof="0" dirty="0">
                          <a:solidFill>
                            <a:schemeClr val="tx1"/>
                          </a:solidFill>
                          <a:effectLst/>
                          <a:latin typeface="Segoe UI"/>
                          <a:ea typeface="Calibri"/>
                          <a:cs typeface="Segoe UI"/>
                        </a:rPr>
                        <a:t>How does life then, compare to children’s lives now in the Valleys?</a:t>
                      </a:r>
                    </a:p>
                    <a:p>
                      <a:pPr marL="0" marR="0" lvl="0" indent="0" algn="ctr">
                        <a:lnSpc>
                          <a:spcPct val="100000"/>
                        </a:lnSpc>
                        <a:spcBef>
                          <a:spcPts val="0"/>
                        </a:spcBef>
                        <a:spcAft>
                          <a:spcPts val="0"/>
                        </a:spcAft>
                        <a:buNone/>
                      </a:pPr>
                      <a:endParaRPr lang="en-GB" sz="800" b="0" i="0" u="none" strike="noStrike" noProof="0" dirty="0">
                        <a:solidFill>
                          <a:schemeClr val="tx1"/>
                        </a:solidFill>
                        <a:effectLst/>
                        <a:latin typeface="Segoe UI"/>
                        <a:ea typeface="Calibri"/>
                        <a:cs typeface="Segoe UI"/>
                      </a:endParaRPr>
                    </a:p>
                  </a:txBody>
                  <a:tcPr marL="68580" marR="68580" marT="34290" marB="34290">
                    <a:solidFill>
                      <a:schemeClr val="accent1">
                        <a:lumMod val="40000"/>
                        <a:lumOff val="60000"/>
                      </a:schemeClr>
                    </a:solidFill>
                  </a:tcPr>
                </a:tc>
                <a:tc>
                  <a:txBody>
                    <a:bodyPr/>
                    <a:lstStyle/>
                    <a:p>
                      <a:pPr marL="0" marR="0" lvl="0" indent="0" algn="ctr">
                        <a:lnSpc>
                          <a:spcPct val="100000"/>
                        </a:lnSpc>
                        <a:spcBef>
                          <a:spcPts val="0"/>
                        </a:spcBef>
                        <a:spcAft>
                          <a:spcPts val="0"/>
                        </a:spcAft>
                        <a:buNone/>
                      </a:pPr>
                      <a:r>
                        <a:rPr lang="en-GB" sz="800" i="0" noProof="0" dirty="0">
                          <a:latin typeface="Segoe UI"/>
                          <a:cs typeface="Segoe UI"/>
                        </a:rPr>
                        <a:t>How did coal mining shape communities like the Valleys?</a:t>
                      </a:r>
                    </a:p>
                    <a:p>
                      <a:pPr marL="0" marR="0" lvl="0" indent="0" algn="ctr">
                        <a:lnSpc>
                          <a:spcPct val="100000"/>
                        </a:lnSpc>
                        <a:spcBef>
                          <a:spcPts val="0"/>
                        </a:spcBef>
                        <a:spcAft>
                          <a:spcPts val="0"/>
                        </a:spcAft>
                        <a:buNone/>
                      </a:pPr>
                      <a:endParaRPr lang="en-US" sz="800" i="0" noProof="0" dirty="0">
                        <a:latin typeface="Segoe UI"/>
                        <a:cs typeface="Segoe UI"/>
                      </a:endParaRPr>
                    </a:p>
                  </a:txBody>
                  <a:tcPr marL="68580" marR="68580" marT="34290" marB="34290">
                    <a:solidFill>
                      <a:schemeClr val="accent1">
                        <a:lumMod val="40000"/>
                        <a:lumOff val="60000"/>
                      </a:schemeClr>
                    </a:solidFill>
                  </a:tcPr>
                </a:tc>
                <a:extLst>
                  <a:ext uri="{0D108BD9-81ED-4DB2-BD59-A6C34878D82A}">
                    <a16:rowId xmlns:a16="http://schemas.microsoft.com/office/drawing/2014/main" val="2885917023"/>
                  </a:ext>
                </a:extLst>
              </a:tr>
              <a:tr h="640080">
                <a:tc>
                  <a:txBody>
                    <a:bodyPr/>
                    <a:lstStyle/>
                    <a:p>
                      <a:pPr algn="ctr"/>
                      <a:endParaRPr lang="en-GB" sz="800" dirty="0">
                        <a:latin typeface="Calibri"/>
                        <a:ea typeface="Calibri"/>
                        <a:cs typeface="Calibri"/>
                      </a:endParaRPr>
                    </a:p>
                    <a:p>
                      <a:pPr algn="ctr"/>
                      <a:endParaRPr lang="en-GB" sz="800" dirty="0">
                        <a:latin typeface="Calibri"/>
                        <a:ea typeface="Calibri"/>
                        <a:cs typeface="Calibri"/>
                      </a:endParaRPr>
                    </a:p>
                    <a:p>
                      <a:pPr algn="ctr"/>
                      <a:endParaRPr lang="en-GB" sz="800" dirty="0">
                        <a:latin typeface="Calibri"/>
                        <a:ea typeface="Calibri"/>
                        <a:cs typeface="Calibri"/>
                      </a:endParaRPr>
                    </a:p>
                    <a:p>
                      <a:pPr algn="ctr"/>
                      <a:endParaRPr lang="en-GB" sz="800" dirty="0">
                        <a:latin typeface="Calibri"/>
                        <a:ea typeface="Calibri"/>
                        <a:cs typeface="Calibri"/>
                      </a:endParaRPr>
                    </a:p>
                    <a:p>
                      <a:pPr algn="ctr"/>
                      <a:endParaRPr lang="en-GB" sz="800" dirty="0">
                        <a:latin typeface="Calibri"/>
                        <a:ea typeface="Calibri"/>
                        <a:cs typeface="Calibri"/>
                      </a:endParaRPr>
                    </a:p>
                  </a:txBody>
                  <a:tcPr marL="68580" marR="68580" marT="34290" marB="34290"/>
                </a:tc>
                <a:tc>
                  <a:txBody>
                    <a:bodyPr/>
                    <a:lstStyle/>
                    <a:p>
                      <a:pPr algn="ctr"/>
                      <a:endParaRPr lang="en-GB" sz="800" dirty="0">
                        <a:latin typeface="Calibri"/>
                        <a:ea typeface="Calibri"/>
                        <a:cs typeface="Calibri"/>
                      </a:endParaRPr>
                    </a:p>
                  </a:txBody>
                  <a:tcPr marL="68580" marR="68580" marT="34290" marB="34290"/>
                </a:tc>
                <a:tc>
                  <a:txBody>
                    <a:bodyPr/>
                    <a:lstStyle/>
                    <a:p>
                      <a:pPr algn="ctr"/>
                      <a:endParaRPr lang="en-GB" sz="800" dirty="0">
                        <a:latin typeface="Calibri"/>
                        <a:ea typeface="Calibri"/>
                        <a:cs typeface="Calibri"/>
                      </a:endParaRPr>
                    </a:p>
                  </a:txBody>
                  <a:tcPr marL="68580" marR="68580" marT="34290" marB="34290"/>
                </a:tc>
                <a:tc>
                  <a:txBody>
                    <a:bodyPr/>
                    <a:lstStyle/>
                    <a:p>
                      <a:pPr algn="ctr"/>
                      <a:endParaRPr lang="en-GB" sz="800" dirty="0">
                        <a:latin typeface="Proxima Nova" panose="02000506030000020004"/>
                      </a:endParaRPr>
                    </a:p>
                  </a:txBody>
                  <a:tcPr marL="68580" marR="68580" marT="34290" marB="34290"/>
                </a:tc>
                <a:extLst>
                  <a:ext uri="{0D108BD9-81ED-4DB2-BD59-A6C34878D82A}">
                    <a16:rowId xmlns:a16="http://schemas.microsoft.com/office/drawing/2014/main" val="3161707513"/>
                  </a:ext>
                </a:extLst>
              </a:tr>
              <a:tr h="187471">
                <a:tc gridSpan="4">
                  <a:txBody>
                    <a:bodyPr/>
                    <a:lstStyle/>
                    <a:p>
                      <a:pPr algn="ctr"/>
                      <a:r>
                        <a:rPr lang="en-GB" sz="800">
                          <a:latin typeface="Calibri"/>
                          <a:ea typeface="Calibri"/>
                          <a:cs typeface="Calibri"/>
                        </a:rPr>
                        <a:t>Why am I learning this?</a:t>
                      </a:r>
                    </a:p>
                  </a:txBody>
                  <a:tcPr marL="68580" marR="68580" marT="34290" marB="34290">
                    <a:solidFill>
                      <a:schemeClr val="accent1">
                        <a:lumMod val="40000"/>
                        <a:lumOff val="60000"/>
                      </a:schemeClr>
                    </a:solidFill>
                  </a:tcPr>
                </a:tc>
                <a:tc hMerge="1">
                  <a:txBody>
                    <a:bodyPr/>
                    <a:lstStyle/>
                    <a:p>
                      <a:endParaRPr lang="en-GB"/>
                    </a:p>
                  </a:txBody>
                  <a:tcPr/>
                </a:tc>
                <a:tc hMerge="1">
                  <a:txBody>
                    <a:bodyPr/>
                    <a:lstStyle/>
                    <a:p>
                      <a:endParaRPr lang="en-GB"/>
                    </a:p>
                  </a:txBody>
                  <a:tcPr/>
                </a:tc>
                <a:tc hMerge="1">
                  <a:txBody>
                    <a:bodyPr/>
                    <a:lstStyle/>
                    <a:p>
                      <a:pPr algn="ctr"/>
                      <a:endParaRPr lang="en-GB" sz="1100">
                        <a:latin typeface="Proxima Nova" panose="02000506030000020004"/>
                      </a:endParaRPr>
                    </a:p>
                  </a:txBody>
                  <a:tcPr/>
                </a:tc>
                <a:extLst>
                  <a:ext uri="{0D108BD9-81ED-4DB2-BD59-A6C34878D82A}">
                    <a16:rowId xmlns:a16="http://schemas.microsoft.com/office/drawing/2014/main" val="3787137673"/>
                  </a:ext>
                </a:extLst>
              </a:tr>
              <a:tr h="1325880">
                <a:tc>
                  <a:txBody>
                    <a:bodyPr/>
                    <a:lstStyle/>
                    <a:p>
                      <a:pPr marL="171450" lvl="0" indent="-171450" algn="l">
                        <a:lnSpc>
                          <a:spcPct val="100000"/>
                        </a:lnSpc>
                        <a:spcBef>
                          <a:spcPts val="0"/>
                        </a:spcBef>
                        <a:spcAft>
                          <a:spcPts val="0"/>
                        </a:spcAft>
                        <a:buFont typeface="Arial"/>
                        <a:buChar char="•"/>
                      </a:pPr>
                      <a:r>
                        <a:rPr lang="en-GB" sz="800" dirty="0">
                          <a:latin typeface="+mn-lt"/>
                          <a:cs typeface="Calibri"/>
                        </a:rPr>
                        <a:t>To understand how the Valleys were rich in coal because millions of years ago plants and forests were buried underground and gradually turned into coal. This made the area valuable and led to towns and communities growing.</a:t>
                      </a:r>
                    </a:p>
                    <a:p>
                      <a:pPr marL="171450" lvl="0" indent="-171450" algn="l">
                        <a:lnSpc>
                          <a:spcPct val="100000"/>
                        </a:lnSpc>
                        <a:spcBef>
                          <a:spcPts val="0"/>
                        </a:spcBef>
                        <a:spcAft>
                          <a:spcPts val="0"/>
                        </a:spcAft>
                        <a:buFont typeface="Arial"/>
                        <a:buChar char="•"/>
                      </a:pPr>
                      <a:r>
                        <a:rPr lang="en-GB" sz="800" dirty="0">
                          <a:latin typeface="+mn-lt"/>
                          <a:cs typeface="Calibri"/>
                        </a:rPr>
                        <a:t>To learn that was mined because it provided energy for homes, factories, trains and ships. </a:t>
                      </a:r>
                    </a:p>
                    <a:p>
                      <a:pPr marL="171450" lvl="0" indent="-171450" algn="l">
                        <a:lnSpc>
                          <a:spcPct val="100000"/>
                        </a:lnSpc>
                        <a:spcBef>
                          <a:spcPts val="0"/>
                        </a:spcBef>
                        <a:spcAft>
                          <a:spcPts val="0"/>
                        </a:spcAft>
                        <a:buFont typeface="Arial"/>
                        <a:buChar char="•"/>
                      </a:pPr>
                      <a:r>
                        <a:rPr lang="en-GB" sz="800" dirty="0">
                          <a:latin typeface="+mn-lt"/>
                          <a:cs typeface="Calibri"/>
                        </a:rPr>
                        <a:t>To understand how the mining heritage of the Valleys can still be seen in the landscape, local traditions, museums and family stories.</a:t>
                      </a:r>
                    </a:p>
                  </a:txBody>
                  <a:tcPr marL="68580" marR="68580" marT="34290" marB="34290"/>
                </a:tc>
                <a:tc>
                  <a:txBody>
                    <a:bodyPr/>
                    <a:lstStyle/>
                    <a:p>
                      <a:pPr marL="171450" indent="-171450">
                        <a:buFont typeface="Arial"/>
                        <a:buChar char="•"/>
                      </a:pPr>
                      <a:r>
                        <a:rPr lang="en-GB" sz="800" dirty="0">
                          <a:latin typeface="+mn-lt"/>
                          <a:ea typeface="Calibri"/>
                          <a:cs typeface="Calibri"/>
                        </a:rPr>
                        <a:t>To understand how children's lives have changed over time Children can compare their own lives with those of children who worked in the mines. To understand how children's lives have changed over time.</a:t>
                      </a:r>
                    </a:p>
                    <a:p>
                      <a:pPr marL="171450" indent="-171450">
                        <a:buFont typeface="Arial"/>
                        <a:buChar char="•"/>
                      </a:pPr>
                      <a:r>
                        <a:rPr lang="en-GB" sz="800" dirty="0">
                          <a:latin typeface="+mn-lt"/>
                          <a:ea typeface="Calibri"/>
                          <a:cs typeface="Calibri"/>
                        </a:rPr>
                        <a:t>To develop empathy and fairness. Exploring the difficult and often dangerous work undertaken by young people encourages learners to think about fairness, responsibility and how society should care for children.</a:t>
                      </a:r>
                    </a:p>
                  </a:txBody>
                  <a:tcPr marL="68580" marR="68580" marT="34290" marB="34290"/>
                </a:tc>
                <a:tc>
                  <a:txBody>
                    <a:bodyPr/>
                    <a:lstStyle/>
                    <a:p>
                      <a:pPr lvl="0">
                        <a:buNone/>
                      </a:pPr>
                      <a:r>
                        <a:rPr lang="en-GB" sz="800" dirty="0">
                          <a:latin typeface="+mn-lt"/>
                          <a:ea typeface="Calibri"/>
                          <a:cs typeface="Calibri"/>
                        </a:rPr>
                        <a:t>To appreciate the opportunities they have today Learners can recognise that children now have the right to attend school, play, rest and learn, whereas many children in mining communities had to work long hours in difficult conditions.</a:t>
                      </a:r>
                    </a:p>
                    <a:p>
                      <a:pPr lvl="0">
                        <a:buNone/>
                      </a:pPr>
                      <a:r>
                        <a:rPr lang="en-GB" sz="800" dirty="0">
                          <a:latin typeface="+mn-lt"/>
                          <a:ea typeface="Calibri"/>
                          <a:cs typeface="Calibri"/>
                        </a:rPr>
                        <a:t>To understand how life changes over time By comparing the past and present, learners begin to understand that communities, jobs, technology and people's expectations can change significantly across generations.</a:t>
                      </a:r>
                    </a:p>
                  </a:txBody>
                  <a:tcPr marL="68580" marR="68580" marT="34290" marB="34290"/>
                </a:tc>
                <a:tc>
                  <a:txBody>
                    <a:bodyPr/>
                    <a:lstStyle/>
                    <a:p>
                      <a:pPr marL="171450" indent="-171450">
                        <a:buFont typeface="Arial"/>
                        <a:buChar char="•"/>
                      </a:pPr>
                      <a:r>
                        <a:rPr lang="en-GB" sz="800" dirty="0">
                          <a:latin typeface="+mn-lt"/>
                          <a:ea typeface="Calibri"/>
                          <a:cs typeface="Calibri"/>
                        </a:rPr>
                        <a:t>To understand how coal mining brought communities together.</a:t>
                      </a:r>
                    </a:p>
                    <a:p>
                      <a:pPr marL="171450" indent="-171450">
                        <a:buFont typeface="Arial"/>
                        <a:buChar char="•"/>
                      </a:pPr>
                      <a:r>
                        <a:rPr lang="en-GB" sz="800" dirty="0">
                          <a:latin typeface="+mn-lt"/>
                          <a:ea typeface="Calibri"/>
                          <a:cs typeface="Calibri"/>
                        </a:rPr>
                        <a:t>To discover why choirs became important in the Valleys.</a:t>
                      </a:r>
                    </a:p>
                    <a:p>
                      <a:pPr marL="171450" indent="-171450">
                        <a:buFont typeface="Arial"/>
                        <a:buChar char="•"/>
                      </a:pPr>
                      <a:r>
                        <a:rPr lang="en-GB" sz="800" dirty="0">
                          <a:latin typeface="+mn-lt"/>
                          <a:ea typeface="Calibri"/>
                          <a:cs typeface="Calibri"/>
                        </a:rPr>
                        <a:t>To explore the role of faith in mining communities. </a:t>
                      </a:r>
                    </a:p>
                    <a:p>
                      <a:pPr marL="171450" indent="-171450">
                        <a:buFont typeface="Arial"/>
                        <a:buChar char="•"/>
                      </a:pPr>
                      <a:r>
                        <a:rPr lang="en-GB" sz="800" dirty="0">
                          <a:latin typeface="+mn-lt"/>
                          <a:ea typeface="Calibri"/>
                          <a:cs typeface="Calibri"/>
                        </a:rPr>
                        <a:t>To recognise how coal mining changed the landscape.</a:t>
                      </a:r>
                    </a:p>
                    <a:p>
                      <a:pPr marL="171450" indent="-171450">
                        <a:buFont typeface="Arial"/>
                        <a:buChar char="•"/>
                      </a:pPr>
                      <a:r>
                        <a:rPr lang="en-GB" sz="800" dirty="0">
                          <a:latin typeface="+mn-lt"/>
                          <a:ea typeface="Calibri"/>
                          <a:cs typeface="Calibri"/>
                        </a:rPr>
                        <a:t>To explore whether communities should work together to protect their traditions and heritage?</a:t>
                      </a:r>
                    </a:p>
                  </a:txBody>
                  <a:tcPr marL="68580" marR="68580" marT="34290" marB="34290"/>
                </a:tc>
                <a:extLst>
                  <a:ext uri="{0D108BD9-81ED-4DB2-BD59-A6C34878D82A}">
                    <a16:rowId xmlns:a16="http://schemas.microsoft.com/office/drawing/2014/main" val="1333983864"/>
                  </a:ext>
                </a:extLst>
              </a:tr>
              <a:tr h="199225">
                <a:tc gridSpan="4">
                  <a:txBody>
                    <a:bodyPr/>
                    <a:lstStyle/>
                    <a:p>
                      <a:pPr algn="ctr"/>
                      <a:r>
                        <a:rPr lang="en-GB" sz="800">
                          <a:latin typeface="Calibri"/>
                          <a:ea typeface="Calibri"/>
                          <a:cs typeface="Calibri"/>
                        </a:rPr>
                        <a:t>My experiences as a learner</a:t>
                      </a:r>
                    </a:p>
                  </a:txBody>
                  <a:tcPr marL="68580" marR="68580" marT="34290" marB="34290">
                    <a:solidFill>
                      <a:schemeClr val="accent1">
                        <a:lumMod val="40000"/>
                        <a:lumOff val="60000"/>
                      </a:schemeClr>
                    </a:solidFill>
                  </a:tcPr>
                </a:tc>
                <a:tc hMerge="1">
                  <a:txBody>
                    <a:bodyPr/>
                    <a:lstStyle/>
                    <a:p>
                      <a:endParaRPr lang="en-GB"/>
                    </a:p>
                  </a:txBody>
                  <a:tcPr/>
                </a:tc>
                <a:tc hMerge="1">
                  <a:txBody>
                    <a:bodyPr/>
                    <a:lstStyle/>
                    <a:p>
                      <a:endParaRPr lang="en-GB"/>
                    </a:p>
                  </a:txBody>
                  <a:tcPr/>
                </a:tc>
                <a:tc hMerge="1">
                  <a:txBody>
                    <a:bodyPr/>
                    <a:lstStyle/>
                    <a:p>
                      <a:pPr algn="ctr"/>
                      <a:endParaRPr lang="en-GB" sz="1100">
                        <a:latin typeface="Proxima Nova" panose="02000506030000020004"/>
                      </a:endParaRPr>
                    </a:p>
                  </a:txBody>
                  <a:tcPr/>
                </a:tc>
                <a:extLst>
                  <a:ext uri="{0D108BD9-81ED-4DB2-BD59-A6C34878D82A}">
                    <a16:rowId xmlns:a16="http://schemas.microsoft.com/office/drawing/2014/main" val="3009676122"/>
                  </a:ext>
                </a:extLst>
              </a:tr>
              <a:tr h="1074420">
                <a:tc>
                  <a:txBody>
                    <a:bodyPr/>
                    <a:lstStyle/>
                    <a:p>
                      <a:pPr marL="171450" lvl="0" indent="-171450" algn="l">
                        <a:lnSpc>
                          <a:spcPct val="100000"/>
                        </a:lnSpc>
                        <a:spcBef>
                          <a:spcPts val="0"/>
                        </a:spcBef>
                        <a:spcAft>
                          <a:spcPts val="0"/>
                        </a:spcAft>
                        <a:buFont typeface="Arial"/>
                        <a:buChar char="•"/>
                      </a:pPr>
                      <a:r>
                        <a:rPr lang="en-GB" sz="800" dirty="0">
                          <a:latin typeface="+mn-lt"/>
                          <a:ea typeface="Calibri"/>
                          <a:cs typeface="Calibri"/>
                        </a:rPr>
                        <a:t>Examine coal, describing their observations.</a:t>
                      </a:r>
                    </a:p>
                    <a:p>
                      <a:pPr marL="171450" lvl="0" indent="-171450" algn="l">
                        <a:lnSpc>
                          <a:spcPct val="100000"/>
                        </a:lnSpc>
                        <a:spcBef>
                          <a:spcPts val="0"/>
                        </a:spcBef>
                        <a:spcAft>
                          <a:spcPts val="0"/>
                        </a:spcAft>
                        <a:buFont typeface="Arial"/>
                        <a:buChar char="•"/>
                      </a:pPr>
                      <a:r>
                        <a:rPr lang="en-GB" sz="800" dirty="0">
                          <a:latin typeface="+mn-lt"/>
                          <a:ea typeface="Calibri"/>
                          <a:cs typeface="Calibri"/>
                        </a:rPr>
                        <a:t>Explore how coal was formed from ancient plants and forests over millions of years.</a:t>
                      </a:r>
                    </a:p>
                    <a:p>
                      <a:pPr marL="171450" lvl="0" indent="-171450" algn="l">
                        <a:lnSpc>
                          <a:spcPct val="100000"/>
                        </a:lnSpc>
                        <a:spcBef>
                          <a:spcPts val="0"/>
                        </a:spcBef>
                        <a:spcAft>
                          <a:spcPts val="0"/>
                        </a:spcAft>
                        <a:buFont typeface="Arial"/>
                        <a:buChar char="•"/>
                      </a:pPr>
                      <a:r>
                        <a:rPr lang="en-GB" sz="800" dirty="0">
                          <a:latin typeface="+mn-lt"/>
                          <a:ea typeface="Calibri"/>
                          <a:cs typeface="Calibri"/>
                        </a:rPr>
                        <a:t>Investigate maps of South Wales, locating mining areas.</a:t>
                      </a:r>
                    </a:p>
                    <a:p>
                      <a:pPr marL="171450" lvl="0" indent="-171450" algn="l">
                        <a:lnSpc>
                          <a:spcPct val="100000"/>
                        </a:lnSpc>
                        <a:spcBef>
                          <a:spcPts val="0"/>
                        </a:spcBef>
                        <a:spcAft>
                          <a:spcPts val="0"/>
                        </a:spcAft>
                        <a:buFont typeface="Arial"/>
                        <a:buChar char="•"/>
                      </a:pPr>
                      <a:r>
                        <a:rPr lang="en-GB" sz="800" dirty="0">
                          <a:latin typeface="+mn-lt"/>
                          <a:ea typeface="Calibri"/>
                          <a:cs typeface="Calibri"/>
                        </a:rPr>
                        <a:t>Observe local mountains and terraced houses.</a:t>
                      </a:r>
                    </a:p>
                    <a:p>
                      <a:pPr marL="171450" lvl="0" indent="-171450" algn="l">
                        <a:lnSpc>
                          <a:spcPct val="100000"/>
                        </a:lnSpc>
                        <a:spcBef>
                          <a:spcPts val="0"/>
                        </a:spcBef>
                        <a:spcAft>
                          <a:spcPts val="0"/>
                        </a:spcAft>
                        <a:buFont typeface="Arial"/>
                        <a:buChar char="•"/>
                      </a:pPr>
                      <a:endParaRPr lang="en-GB" sz="800" dirty="0">
                        <a:latin typeface="Calibri"/>
                        <a:ea typeface="Calibri"/>
                        <a:cs typeface="Calibri"/>
                      </a:endParaRPr>
                    </a:p>
                  </a:txBody>
                  <a:tcPr marL="68580" marR="68580" marT="34290" marB="34290"/>
                </a:tc>
                <a:tc>
                  <a:txBody>
                    <a:bodyPr/>
                    <a:lstStyle/>
                    <a:p>
                      <a:pPr marL="171450" indent="-171450">
                        <a:buFont typeface="Arial"/>
                        <a:buChar char="•"/>
                      </a:pPr>
                      <a:r>
                        <a:rPr lang="en-GB" sz="800" dirty="0">
                          <a:latin typeface="+mn-lt"/>
                          <a:ea typeface="Calibri"/>
                          <a:cs typeface="Calibri"/>
                        </a:rPr>
                        <a:t>Listen to real accounts and stories from mining communities and use these to think about how children felt, what responsibilities they had and what challenges they faced.</a:t>
                      </a:r>
                    </a:p>
                    <a:p>
                      <a:pPr marL="171450" indent="-171450">
                        <a:buFont typeface="Arial"/>
                        <a:buChar char="•"/>
                      </a:pPr>
                      <a:r>
                        <a:rPr lang="en-GB" sz="800" dirty="0">
                          <a:latin typeface="+mn-lt"/>
                          <a:ea typeface="Calibri"/>
                          <a:cs typeface="Calibri"/>
                        </a:rPr>
                        <a:t>Examine photographs, artefacts and stories to find out about the different jobs children did in the mines.</a:t>
                      </a:r>
                    </a:p>
                    <a:p>
                      <a:pPr marL="171450" indent="-171450">
                        <a:buFont typeface="Arial"/>
                        <a:buChar char="•"/>
                      </a:pPr>
                      <a:endParaRPr lang="en-GB" sz="800" dirty="0">
                        <a:latin typeface="Calibri"/>
                        <a:ea typeface="Calibri"/>
                        <a:cs typeface="Calibri"/>
                      </a:endParaRPr>
                    </a:p>
                  </a:txBody>
                  <a:tcPr marL="68580" marR="68580" marT="34290" marB="34290"/>
                </a:tc>
                <a:tc>
                  <a:txBody>
                    <a:bodyPr/>
                    <a:lstStyle/>
                    <a:p>
                      <a:pPr marL="0" indent="0">
                        <a:buFont typeface="Arial"/>
                        <a:buNone/>
                      </a:pPr>
                      <a:r>
                        <a:rPr lang="en-GB" sz="800" dirty="0"/>
                        <a:t>Create a timeline to compare my daily routine.</a:t>
                      </a:r>
                    </a:p>
                    <a:p>
                      <a:pPr marL="0" indent="0">
                        <a:buFont typeface="Arial"/>
                        <a:buNone/>
                      </a:pPr>
                      <a:r>
                        <a:rPr lang="en-GB" sz="800" dirty="0"/>
                        <a:t>Find out what children did for fun in the past and what they do now.</a:t>
                      </a:r>
                    </a:p>
                    <a:p>
                      <a:pPr marL="0" indent="0">
                        <a:buFont typeface="Arial"/>
                        <a:buNone/>
                      </a:pPr>
                      <a:r>
                        <a:rPr lang="en-GB" sz="800" dirty="0"/>
                        <a:t>Compare children’s right then to now.</a:t>
                      </a:r>
                    </a:p>
                    <a:p>
                      <a:pPr marL="0" indent="0">
                        <a:buFont typeface="Arial"/>
                        <a:buNone/>
                      </a:pPr>
                      <a:r>
                        <a:rPr lang="en-GB" sz="800" dirty="0"/>
                        <a:t>Discuss children’s rights.</a:t>
                      </a:r>
                    </a:p>
                    <a:p>
                      <a:pPr marL="0" indent="0">
                        <a:buFont typeface="Arial"/>
                        <a:buNone/>
                      </a:pPr>
                      <a:r>
                        <a:rPr lang="en-GB" sz="800" dirty="0"/>
                        <a:t>Consider what makes a good childhood.</a:t>
                      </a:r>
                    </a:p>
                    <a:p>
                      <a:pPr marL="0" indent="0">
                        <a:buFont typeface="Arial"/>
                        <a:buNone/>
                      </a:pPr>
                      <a:endParaRPr lang="en-GB" sz="1400" dirty="0"/>
                    </a:p>
                    <a:p>
                      <a:pPr marL="171450" lvl="0" indent="-171450">
                        <a:buFont typeface="Arial"/>
                        <a:buChar char="•"/>
                      </a:pPr>
                      <a:endParaRPr lang="en-GB" sz="800" dirty="0">
                        <a:latin typeface="Proxima Nova" panose="02000506030000020004"/>
                      </a:endParaRPr>
                    </a:p>
                  </a:txBody>
                  <a:tcPr marL="68580" marR="68580" marT="34290" marB="34290"/>
                </a:tc>
                <a:tc>
                  <a:txBody>
                    <a:bodyPr/>
                    <a:lstStyle/>
                    <a:p>
                      <a:pPr marL="171450" lvl="0" indent="-171450">
                        <a:buFont typeface="Arial"/>
                        <a:buChar char="•"/>
                      </a:pPr>
                      <a:r>
                        <a:rPr lang="en-GB" sz="800" dirty="0">
                          <a:latin typeface="+mn-lt"/>
                        </a:rPr>
                        <a:t>Invite family members or members of the local community to school to talk to the class. Opportunity to ask questions.</a:t>
                      </a:r>
                    </a:p>
                    <a:p>
                      <a:pPr marL="171450" lvl="0" indent="-171450">
                        <a:buFont typeface="Arial"/>
                        <a:buChar char="•"/>
                      </a:pPr>
                      <a:r>
                        <a:rPr lang="en-GB" sz="800" dirty="0">
                          <a:latin typeface="+mn-lt"/>
                        </a:rPr>
                        <a:t>Invite a local choir to sing traditional Welsh songs. Learn and perform a Welsh song with my class and reflect on how singing together helps people feel part of a community.</a:t>
                      </a:r>
                    </a:p>
                    <a:p>
                      <a:pPr marL="171450" lvl="0" indent="-171450">
                        <a:buFont typeface="Arial"/>
                        <a:buChar char="•"/>
                      </a:pPr>
                      <a:endParaRPr lang="en-GB" sz="800" dirty="0">
                        <a:latin typeface="Proxima Nova" panose="02000506030000020004"/>
                      </a:endParaRPr>
                    </a:p>
                  </a:txBody>
                  <a:tcPr marL="68580" marR="68580" marT="34290" marB="34290"/>
                </a:tc>
                <a:extLst>
                  <a:ext uri="{0D108BD9-81ED-4DB2-BD59-A6C34878D82A}">
                    <a16:rowId xmlns:a16="http://schemas.microsoft.com/office/drawing/2014/main" val="2785045300"/>
                  </a:ext>
                </a:extLst>
              </a:tr>
            </a:tbl>
          </a:graphicData>
        </a:graphic>
      </p:graphicFrame>
      <p:pic>
        <p:nvPicPr>
          <p:cNvPr id="16" name="Picture 15">
            <a:extLst>
              <a:ext uri="{FF2B5EF4-FFF2-40B4-BE49-F238E27FC236}">
                <a16:creationId xmlns:a16="http://schemas.microsoft.com/office/drawing/2014/main" id="{E42D27BA-DBD0-4EB9-AD43-4711B3B1F402}"/>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011010" y="1288865"/>
            <a:ext cx="750785" cy="627656"/>
          </a:xfrm>
          <a:prstGeom prst="rect">
            <a:avLst/>
          </a:prstGeom>
        </p:spPr>
      </p:pic>
      <p:pic>
        <p:nvPicPr>
          <p:cNvPr id="10" name="Picture 9">
            <a:extLst>
              <a:ext uri="{FF2B5EF4-FFF2-40B4-BE49-F238E27FC236}">
                <a16:creationId xmlns:a16="http://schemas.microsoft.com/office/drawing/2014/main" id="{87C8C8D3-A0AA-4056-8985-5CECDC6936AA}"/>
              </a:ext>
            </a:extLst>
          </p:cNvPr>
          <p:cNvPicPr>
            <a:picLocks noChangeAspect="1"/>
          </p:cNvPicPr>
          <p:nvPr/>
        </p:nvPicPr>
        <p:blipFill>
          <a:blip r:embed="rId6"/>
          <a:stretch>
            <a:fillRect/>
          </a:stretch>
        </p:blipFill>
        <p:spPr>
          <a:xfrm>
            <a:off x="3086062" y="1291505"/>
            <a:ext cx="887045" cy="630991"/>
          </a:xfrm>
          <a:prstGeom prst="rect">
            <a:avLst/>
          </a:prstGeom>
        </p:spPr>
      </p:pic>
      <p:pic>
        <p:nvPicPr>
          <p:cNvPr id="11" name="Picture 10">
            <a:extLst>
              <a:ext uri="{FF2B5EF4-FFF2-40B4-BE49-F238E27FC236}">
                <a16:creationId xmlns:a16="http://schemas.microsoft.com/office/drawing/2014/main" id="{051DA653-4853-4309-AB26-1C02B5F65450}"/>
              </a:ext>
            </a:extLst>
          </p:cNvPr>
          <p:cNvPicPr>
            <a:picLocks noChangeAspect="1"/>
          </p:cNvPicPr>
          <p:nvPr/>
        </p:nvPicPr>
        <p:blipFill>
          <a:blip r:embed="rId7"/>
          <a:stretch>
            <a:fillRect/>
          </a:stretch>
        </p:blipFill>
        <p:spPr>
          <a:xfrm>
            <a:off x="5290726" y="1296415"/>
            <a:ext cx="1111092" cy="630991"/>
          </a:xfrm>
          <a:prstGeom prst="rect">
            <a:avLst/>
          </a:prstGeom>
        </p:spPr>
      </p:pic>
      <p:pic>
        <p:nvPicPr>
          <p:cNvPr id="13" name="Picture 12">
            <a:extLst>
              <a:ext uri="{FF2B5EF4-FFF2-40B4-BE49-F238E27FC236}">
                <a16:creationId xmlns:a16="http://schemas.microsoft.com/office/drawing/2014/main" id="{F0E39AB0-A078-449C-8690-9F3331C7BA3B}"/>
              </a:ext>
            </a:extLst>
          </p:cNvPr>
          <p:cNvPicPr>
            <a:picLocks noChangeAspect="1"/>
          </p:cNvPicPr>
          <p:nvPr/>
        </p:nvPicPr>
        <p:blipFill>
          <a:blip r:embed="rId8"/>
          <a:stretch>
            <a:fillRect/>
          </a:stretch>
        </p:blipFill>
        <p:spPr>
          <a:xfrm>
            <a:off x="7253350" y="1303893"/>
            <a:ext cx="1111092" cy="621846"/>
          </a:xfrm>
          <a:prstGeom prst="rect">
            <a:avLst/>
          </a:prstGeom>
        </p:spPr>
      </p:pic>
    </p:spTree>
    <p:extLst>
      <p:ext uri="{BB962C8B-B14F-4D97-AF65-F5344CB8AC3E}">
        <p14:creationId xmlns:p14="http://schemas.microsoft.com/office/powerpoint/2010/main" val="20193871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1"/>
          <p:cNvSpPr txBox="1">
            <a:spLocks noGrp="1"/>
          </p:cNvSpPr>
          <p:nvPr>
            <p:ph type="ctrTitle"/>
          </p:nvPr>
        </p:nvSpPr>
        <p:spPr>
          <a:xfrm>
            <a:off x="350044" y="1947460"/>
            <a:ext cx="8422481" cy="283393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sz="4400" dirty="0">
              <a:solidFill>
                <a:srgbClr val="6D9CFA"/>
              </a:solidFill>
            </a:endParaRPr>
          </a:p>
          <a:p>
            <a:pPr marL="0" lvl="0" indent="0" rtl="0">
              <a:spcBef>
                <a:spcPts val="0"/>
              </a:spcBef>
              <a:spcAft>
                <a:spcPts val="0"/>
              </a:spcAft>
              <a:buNone/>
            </a:pPr>
            <a:r>
              <a:rPr lang="en" sz="2800" b="1" u="sng"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rPr>
              <a:t>Start/End of Day</a:t>
            </a:r>
            <a:endParaRPr sz="2800" b="1" u="sng"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endParaRPr>
          </a:p>
          <a:p>
            <a:pPr marL="0" lvl="0" indent="0" algn="l" rtl="0">
              <a:spcBef>
                <a:spcPts val="0"/>
              </a:spcBef>
              <a:spcAft>
                <a:spcPts val="0"/>
              </a:spcAft>
              <a:buNone/>
            </a:pPr>
            <a:endParaRPr sz="1100"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b="1" u="sng" dirty="0">
                <a:solidFill>
                  <a:srgbClr val="002060"/>
                </a:solidFill>
                <a:latin typeface="Tempus Sans ITC"/>
                <a:ea typeface="Cascadia Mono" panose="020B0609020000020004" pitchFamily="49" charset="0"/>
                <a:cs typeface="Cascadia Mono" panose="020B0609020000020004" pitchFamily="49" charset="0"/>
                <a:sym typeface="Comic Sans MS"/>
              </a:rPr>
              <a:t>Morning drop off </a:t>
            </a:r>
            <a:endParaRPr sz="1600" b="1" u="sng">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Please drop off your children at the main school gate, located on Wind Street. We ask that those parents bringing their children to school in cars be considerate as the entrance can be busy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yard at 9:00am and be led into their separate classes and cloakrooms.</a:t>
            </a:r>
            <a:endParaRPr sz="1600" dirty="0">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Clr>
                <a:schemeClr val="dk1"/>
              </a:buClr>
              <a:buSzPts val="1100"/>
              <a:buFont typeface="Arial"/>
              <a:buNone/>
            </a:pPr>
            <a:endParaRPr sz="1100"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b="1" u="sng" dirty="0">
                <a:solidFill>
                  <a:srgbClr val="002060"/>
                </a:solidFill>
                <a:latin typeface="Tempus Sans ITC"/>
                <a:ea typeface="Cascadia Mono" panose="020B0609020000020004" pitchFamily="49" charset="0"/>
                <a:cs typeface="Cascadia Mono" panose="020B0609020000020004" pitchFamily="49" charset="0"/>
                <a:sym typeface="Comic Sans MS"/>
              </a:rPr>
              <a:t>Afternoon pick up</a:t>
            </a:r>
            <a:endParaRPr sz="1600" b="1" u="sng">
              <a:solidFill>
                <a:srgbClr val="002060"/>
              </a:solidFill>
              <a:latin typeface="Tempus Sans ITC"/>
              <a:ea typeface="Cascadia Mono" panose="020B0609020000020004" pitchFamily="49" charset="0"/>
              <a:cs typeface="Cascadia Mono" panose="020B0609020000020004" pitchFamily="49" charset="0"/>
            </a:endParaRPr>
          </a:p>
          <a:p>
            <a:pPr algn="l"/>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The gates will be opened by 3:10pm. Please collect your children from the </a:t>
            </a:r>
            <a:r>
              <a:rPr lang="en" sz="1600" dirty="0" err="1">
                <a:solidFill>
                  <a:srgbClr val="002060"/>
                </a:solidFill>
                <a:latin typeface="Tempus Sans ITC"/>
                <a:ea typeface="Cascadia Mono" panose="020B0609020000020004" pitchFamily="49" charset="0"/>
                <a:cs typeface="Cascadia Mono" panose="020B0609020000020004" pitchFamily="49" charset="0"/>
                <a:sym typeface="Comic Sans MS"/>
              </a:rPr>
              <a:t>the</a:t>
            </a:r>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 external door at the end of our 'Imagination Station' from 3:15pm. If you would like to speak to me, please wait until all children have been safely dismissed. Children not picked up by 15:25 will be taken to the main office as we often have training/meetings that start straight after school and run into the evening. Early collections will always be via the main office.</a:t>
            </a:r>
            <a:endParaRPr sz="1600" dirty="0">
              <a:solidFill>
                <a:srgbClr val="002060"/>
              </a:solidFill>
              <a:latin typeface="Tempus Sans ITC"/>
              <a:ea typeface="Cascadia Mono" panose="020B0609020000020004" pitchFamily="49" charset="0"/>
              <a:cs typeface="Cascadia Mono" panose="020B0609020000020004" pitchFamily="49" charset="0"/>
              <a:sym typeface="Comic Sans MS"/>
            </a:endParaRPr>
          </a:p>
        </p:txBody>
      </p:sp>
      <p:sp>
        <p:nvSpPr>
          <p:cNvPr id="3" name="Rectangle 2">
            <a:extLst>
              <a:ext uri="{FF2B5EF4-FFF2-40B4-BE49-F238E27FC236}">
                <a16:creationId xmlns:a16="http://schemas.microsoft.com/office/drawing/2014/main" id="{27084F52-E144-41B7-A2CE-84CF1C012040}"/>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6AD28DDC-319F-F46D-9749-5E7F312362DC}"/>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4CFE451A-6E5E-D487-6BD3-9C8C1030157B}"/>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Logo">
            <a:extLst>
              <a:ext uri="{FF2B5EF4-FFF2-40B4-BE49-F238E27FC236}">
                <a16:creationId xmlns:a16="http://schemas.microsoft.com/office/drawing/2014/main" id="{11ADAAB9-8BA1-4F3A-B4D3-CDCC43909E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22"/>
          <p:cNvSpPr txBox="1">
            <a:spLocks noGrp="1"/>
          </p:cNvSpPr>
          <p:nvPr>
            <p:ph type="ctrTitle"/>
          </p:nvPr>
        </p:nvSpPr>
        <p:spPr>
          <a:xfrm>
            <a:off x="311700" y="1900796"/>
            <a:ext cx="8520600" cy="2812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dirty="0">
              <a:solidFill>
                <a:srgbClr val="002060"/>
              </a:solidFill>
              <a:latin typeface="Tempus Sans ITC"/>
            </a:endParaRPr>
          </a:p>
          <a:p>
            <a:r>
              <a:rPr lang="en" sz="2800" b="1" u="sng" dirty="0">
                <a:solidFill>
                  <a:srgbClr val="002060"/>
                </a:solidFill>
                <a:latin typeface="Tempus Sans ITC"/>
                <a:ea typeface="Comic Sans MS"/>
                <a:cs typeface="Comic Sans MS"/>
              </a:rPr>
              <a:t>What should my child bring to school?</a:t>
            </a:r>
          </a:p>
          <a:p>
            <a:pPr marL="0" lvl="0" indent="0" algn="l" rtl="0">
              <a:spcBef>
                <a:spcPts val="0"/>
              </a:spcBef>
              <a:spcAft>
                <a:spcPts val="0"/>
              </a:spcAft>
              <a:buNone/>
            </a:pPr>
            <a:endParaRPr sz="1600" b="1" dirty="0">
              <a:solidFill>
                <a:srgbClr val="002060"/>
              </a:solidFill>
              <a:latin typeface="Tempus Sans ITC"/>
              <a:ea typeface="Comic Sans MS"/>
              <a:cs typeface="Comic Sans MS"/>
              <a:sym typeface="Comic Sans MS"/>
            </a:endParaRPr>
          </a:p>
          <a:p>
            <a:pPr algn="l"/>
            <a:r>
              <a:rPr lang="en" sz="2300" b="1" dirty="0">
                <a:solidFill>
                  <a:srgbClr val="002060"/>
                </a:solidFill>
                <a:latin typeface="Tempus Sans ITC"/>
                <a:ea typeface="Comic Sans MS"/>
                <a:cs typeface="Comic Sans MS"/>
                <a:sym typeface="Comic Sans MS"/>
              </a:rPr>
              <a:t>School Uniform</a:t>
            </a:r>
            <a:r>
              <a:rPr lang="en" sz="1600" dirty="0">
                <a:solidFill>
                  <a:srgbClr val="002060"/>
                </a:solidFill>
                <a:latin typeface="Tempus Sans ITC"/>
                <a:ea typeface="Comic Sans MS"/>
                <a:cs typeface="Comic Sans MS"/>
                <a:sym typeface="Comic Sans MS"/>
              </a:rPr>
              <a:t> </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This must be worn every day apart from PE days. Please ensure all items are clearly labelled with your child’s name as they can be easily lost or misplaced and this helps us to reunite them with their owner.</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Please also ensure that children wear appropriate footwear and bring a coat to school with them. The weather during the Autumn term is always unpredictable and we try to get the children outside at playtime and lunchtime whenever possible. We also engage in outdoor learning opportunities whenever these link to our inquiries and so a warm/ waterproof coat ensures that the children can engage in their learning whilst still being dry and warm.</a:t>
            </a:r>
          </a:p>
          <a:p>
            <a:pPr marL="0" lvl="0" indent="0" algn="l" rtl="0">
              <a:spcBef>
                <a:spcPts val="0"/>
              </a:spcBef>
              <a:spcAft>
                <a:spcPts val="0"/>
              </a:spcAft>
              <a:buNone/>
            </a:pPr>
            <a:endParaRPr sz="1500" dirty="0">
              <a:solidFill>
                <a:srgbClr val="002060"/>
              </a:solidFill>
              <a:latin typeface="Tempus Sans ITC"/>
              <a:ea typeface="Comic Sans MS"/>
              <a:cs typeface="Comic Sans MS"/>
              <a:sym typeface="Comic Sans MS"/>
            </a:endParaRPr>
          </a:p>
          <a:p>
            <a:pPr algn="l"/>
            <a:r>
              <a:rPr lang="en" sz="2300" b="1" dirty="0">
                <a:solidFill>
                  <a:srgbClr val="002060"/>
                </a:solidFill>
                <a:latin typeface="Tempus Sans ITC"/>
                <a:ea typeface="Comic Sans MS"/>
                <a:cs typeface="Comic Sans MS"/>
                <a:sym typeface="Comic Sans MS"/>
              </a:rPr>
              <a:t>PE Kit</a:t>
            </a:r>
            <a:r>
              <a:rPr lang="en" sz="1600" dirty="0">
                <a:solidFill>
                  <a:srgbClr val="002060"/>
                </a:solidFill>
                <a:latin typeface="Tempus Sans ITC"/>
                <a:ea typeface="Comic Sans MS"/>
                <a:cs typeface="Comic Sans MS"/>
                <a:sym typeface="Comic Sans MS"/>
              </a:rPr>
              <a:t> </a:t>
            </a:r>
            <a:br>
              <a:rPr lang="en" sz="1600" dirty="0">
                <a:solidFill>
                  <a:srgbClr val="002060"/>
                </a:solidFill>
                <a:latin typeface="Tempus Sans ITC"/>
                <a:ea typeface="Comic Sans MS"/>
                <a:cs typeface="Comic Sans MS"/>
              </a:rPr>
            </a:br>
            <a:r>
              <a:rPr lang="en" sz="1600">
                <a:solidFill>
                  <a:srgbClr val="002060"/>
                </a:solidFill>
                <a:latin typeface="Tempus Sans ITC"/>
                <a:ea typeface="Comic Sans MS"/>
                <a:cs typeface="Comic Sans MS"/>
                <a:sym typeface="Comic Sans MS"/>
              </a:rPr>
              <a:t>This should be worn to school on their PE day, which is Wednesday.</a:t>
            </a:r>
            <a:endParaRPr lang="en" sz="1600" b="1">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3437E081-81CB-8399-AE4A-8D3DF204B2FC}"/>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6311B35-5941-9E7D-686B-BAFD5299469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32F8A3B-9CDB-B265-AB22-E42FC4A50CC0}"/>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038C033F-6C0F-9D3D-09B2-B2F78C4D5F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3"/>
          <p:cNvSpPr txBox="1">
            <a:spLocks noGrp="1"/>
          </p:cNvSpPr>
          <p:nvPr>
            <p:ph type="ctrTitle"/>
          </p:nvPr>
        </p:nvSpPr>
        <p:spPr>
          <a:xfrm>
            <a:off x="311700" y="1766132"/>
            <a:ext cx="8520600"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4B53"/>
                </a:solidFill>
                <a:latin typeface="Tempus Sans ITC"/>
                <a:ea typeface="Comic Sans MS"/>
                <a:cs typeface="Comic Sans MS"/>
                <a:sym typeface="Comic Sans MS"/>
              </a:rPr>
              <a:t>What should my child bring to school?</a:t>
            </a:r>
            <a:endParaRPr lang="en-US" sz="2800" b="1" u="sng">
              <a:solidFill>
                <a:srgbClr val="004B53"/>
              </a:solidFill>
              <a:latin typeface="Tempus Sans ITC"/>
              <a:ea typeface="Comic Sans MS"/>
              <a:cs typeface="Comic Sans MS"/>
            </a:endParaRPr>
          </a:p>
          <a:p>
            <a:pPr marL="0" lvl="0" indent="0" algn="l" rtl="0">
              <a:spcBef>
                <a:spcPts val="0"/>
              </a:spcBef>
              <a:spcAft>
                <a:spcPts val="0"/>
              </a:spcAft>
              <a:buNone/>
            </a:pPr>
            <a:endParaRPr sz="1400" b="1">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2300" b="1" dirty="0">
                <a:solidFill>
                  <a:srgbClr val="004B53"/>
                </a:solidFill>
                <a:latin typeface="Tempus Sans ITC"/>
                <a:ea typeface="Comic Sans MS"/>
                <a:cs typeface="Comic Sans MS"/>
                <a:sym typeface="Comic Sans MS"/>
              </a:rPr>
              <a:t>Snack</a:t>
            </a:r>
            <a:endParaRPr sz="2300" b="1" dirty="0">
              <a:solidFill>
                <a:srgbClr val="004B53"/>
              </a:solidFill>
              <a:latin typeface="Tempus Sans ITC"/>
              <a:ea typeface="Comic Sans MS"/>
              <a:cs typeface="Comic Sans MS"/>
              <a:sym typeface="Comic Sans MS"/>
            </a:endParaRPr>
          </a:p>
          <a:p>
            <a:pPr algn="l"/>
            <a:r>
              <a:rPr lang="en" sz="1600" dirty="0">
                <a:solidFill>
                  <a:srgbClr val="004B53"/>
                </a:solidFill>
                <a:latin typeface="Tempus Sans ITC"/>
                <a:ea typeface="Comic Sans MS"/>
                <a:cs typeface="Comic Sans MS"/>
                <a:sym typeface="Comic Sans MS"/>
              </a:rPr>
              <a:t>Children may bring their own </a:t>
            </a:r>
            <a:r>
              <a:rPr lang="en" sz="1600" u="sng" dirty="0">
                <a:solidFill>
                  <a:srgbClr val="004B53"/>
                </a:solidFill>
                <a:latin typeface="Tempus Sans ITC"/>
                <a:ea typeface="Comic Sans MS"/>
                <a:cs typeface="Comic Sans MS"/>
                <a:sym typeface="Comic Sans MS"/>
              </a:rPr>
              <a:t>healthy</a:t>
            </a:r>
            <a:r>
              <a:rPr lang="en" sz="1600" dirty="0">
                <a:solidFill>
                  <a:srgbClr val="004B53"/>
                </a:solidFill>
                <a:latin typeface="Tempus Sans ITC"/>
                <a:ea typeface="Comic Sans MS"/>
                <a:cs typeface="Comic Sans MS"/>
                <a:sym typeface="Comic Sans MS"/>
              </a:rPr>
              <a:t> snack to eat mid morning - this should be fruit or veg.</a:t>
            </a:r>
            <a:br>
              <a:rPr lang="en" sz="1600" dirty="0">
                <a:solidFill>
                  <a:srgbClr val="004B53"/>
                </a:solidFill>
                <a:latin typeface="Tempus Sans ITC"/>
                <a:ea typeface="Comic Sans MS"/>
                <a:cs typeface="Comic Sans MS"/>
              </a:rPr>
            </a:br>
            <a:endParaRPr sz="1400">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endParaRPr sz="1400">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2300" b="1" dirty="0">
                <a:solidFill>
                  <a:srgbClr val="004B53"/>
                </a:solidFill>
                <a:latin typeface="Tempus Sans ITC"/>
                <a:ea typeface="Comic Sans MS"/>
                <a:cs typeface="Comic Sans MS"/>
                <a:sym typeface="Comic Sans MS"/>
              </a:rPr>
              <a:t>Lunch</a:t>
            </a:r>
            <a:endParaRPr sz="2300" dirty="0">
              <a:solidFill>
                <a:srgbClr val="004B53"/>
              </a:solidFill>
              <a:latin typeface="Tempus Sans ITC"/>
              <a:ea typeface="Comic Sans MS"/>
              <a:cs typeface="Comic Sans MS"/>
              <a:sym typeface="Comic Sans MS"/>
            </a:endParaRPr>
          </a:p>
          <a:p>
            <a:pPr algn="l"/>
            <a:r>
              <a:rPr lang="en" sz="1600" dirty="0">
                <a:solidFill>
                  <a:srgbClr val="004B53"/>
                </a:solidFill>
                <a:latin typeface="Tempus Sans ITC"/>
                <a:ea typeface="Comic Sans MS"/>
                <a:cs typeface="Comic Sans MS"/>
                <a:sym typeface="Comic Sans MS"/>
              </a:rPr>
              <a:t>Our lunch time is 12:00-13:00 and the children go straight out onto the yard. They are then called up to the canteen to have their lunch. Packed lunch and school dinners are both eaten in the canteen and are supervised by our lunchtime supervisors and catering staff.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a:t>
            </a:r>
            <a:endParaRPr sz="1600" dirty="0">
              <a:solidFill>
                <a:srgbClr val="004B53"/>
              </a:solidFill>
              <a:latin typeface="Tempus Sans ITC"/>
              <a:ea typeface="Comic Sans MS"/>
              <a:cs typeface="Comic Sans MS"/>
            </a:endParaRPr>
          </a:p>
        </p:txBody>
      </p:sp>
      <p:sp>
        <p:nvSpPr>
          <p:cNvPr id="3" name="Rectangle 2">
            <a:extLst>
              <a:ext uri="{FF2B5EF4-FFF2-40B4-BE49-F238E27FC236}">
                <a16:creationId xmlns:a16="http://schemas.microsoft.com/office/drawing/2014/main" id="{A3254060-7BBD-CFA1-2A71-1A9FF60B6650}"/>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F1D2129-3B2B-060C-13E1-B4722C746646}"/>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977DE07F-38CC-4C6E-8307-47CD14584D60}"/>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E6F27D51-7C43-44BB-AFC5-C17773EFD3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7">
          <a:extLst>
            <a:ext uri="{FF2B5EF4-FFF2-40B4-BE49-F238E27FC236}">
              <a16:creationId xmlns:a16="http://schemas.microsoft.com/office/drawing/2014/main" id="{1E2B8E58-709E-9CEF-7FEF-735AFB1D639E}"/>
            </a:ext>
          </a:extLst>
        </p:cNvPr>
        <p:cNvGrpSpPr/>
        <p:nvPr/>
      </p:nvGrpSpPr>
      <p:grpSpPr>
        <a:xfrm>
          <a:off x="0" y="0"/>
          <a:ext cx="0" cy="0"/>
          <a:chOff x="0" y="0"/>
          <a:chExt cx="0" cy="0"/>
        </a:xfrm>
      </p:grpSpPr>
      <p:sp>
        <p:nvSpPr>
          <p:cNvPr id="128" name="Google Shape;128;p23">
            <a:extLst>
              <a:ext uri="{FF2B5EF4-FFF2-40B4-BE49-F238E27FC236}">
                <a16:creationId xmlns:a16="http://schemas.microsoft.com/office/drawing/2014/main" id="{9CA24049-92AF-62E7-AE3E-DA4D065E9199}"/>
              </a:ext>
            </a:extLst>
          </p:cNvPr>
          <p:cNvSpPr txBox="1">
            <a:spLocks noGrp="1"/>
          </p:cNvSpPr>
          <p:nvPr>
            <p:ph type="ctrTitle"/>
          </p:nvPr>
        </p:nvSpPr>
        <p:spPr>
          <a:xfrm>
            <a:off x="311700" y="1887515"/>
            <a:ext cx="8520600"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4B53"/>
                </a:solidFill>
                <a:latin typeface="Tempus Sans ITC"/>
                <a:ea typeface="Comic Sans MS"/>
                <a:cs typeface="Comic Sans MS"/>
                <a:sym typeface="Comic Sans MS"/>
              </a:rPr>
              <a:t>What should my child bring to school?</a:t>
            </a:r>
            <a:endParaRPr lang="en-US" sz="2800" b="1" u="sng">
              <a:solidFill>
                <a:srgbClr val="004B53"/>
              </a:solidFill>
              <a:latin typeface="Tempus Sans ITC"/>
              <a:ea typeface="Comic Sans MS"/>
              <a:cs typeface="Comic Sans MS"/>
            </a:endParaRPr>
          </a:p>
          <a:p>
            <a:pPr marL="0" lvl="0" indent="0" algn="l" rtl="0">
              <a:spcBef>
                <a:spcPts val="0"/>
              </a:spcBef>
              <a:spcAft>
                <a:spcPts val="0"/>
              </a:spcAft>
              <a:buNone/>
            </a:pPr>
            <a:endParaRPr sz="1400" b="1">
              <a:solidFill>
                <a:srgbClr val="004B53"/>
              </a:solidFill>
              <a:latin typeface="Tempus Sans ITC"/>
              <a:ea typeface="Comic Sans MS"/>
              <a:cs typeface="Comic Sans MS"/>
              <a:sym typeface="Comic Sans MS"/>
            </a:endParaRPr>
          </a:p>
          <a:p>
            <a:pPr algn="l"/>
            <a:r>
              <a:rPr lang="en" sz="2300" b="1" dirty="0">
                <a:solidFill>
                  <a:srgbClr val="004B53"/>
                </a:solidFill>
                <a:latin typeface="Tempus Sans ITC"/>
                <a:ea typeface="Comic Sans MS"/>
                <a:cs typeface="Comic Sans MS"/>
                <a:sym typeface="Comic Sans MS"/>
              </a:rPr>
              <a:t>Water</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All children need to bring in a reusable bottle to drink WATER throughout the day, these may be refilled as necessary.</a:t>
            </a:r>
            <a:br>
              <a:rPr lang="en" sz="1600" dirty="0">
                <a:latin typeface="Tempus Sans ITC"/>
                <a:ea typeface="Comic Sans MS"/>
                <a:cs typeface="Comic Sans MS"/>
              </a:rPr>
            </a:br>
            <a:endParaRPr lang="en-US" sz="1600">
              <a:solidFill>
                <a:srgbClr val="000000"/>
              </a:solidFill>
              <a:latin typeface="Tempus Sans ITC"/>
              <a:ea typeface="Comic Sans MS"/>
              <a:cs typeface="Comic Sans MS"/>
            </a:endParaRPr>
          </a:p>
          <a:p>
            <a:pPr algn="l"/>
            <a:r>
              <a:rPr lang="en" sz="2300" b="1" dirty="0">
                <a:solidFill>
                  <a:srgbClr val="004B53"/>
                </a:solidFill>
                <a:latin typeface="Tempus Sans ITC"/>
                <a:ea typeface="Comic Sans MS"/>
                <a:cs typeface="Comic Sans MS"/>
                <a:sym typeface="Comic Sans MS"/>
              </a:rPr>
              <a:t>Hats, Scarves, Coats and Gloves </a:t>
            </a:r>
            <a:endParaRPr lang="en-US" sz="230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Please ensure your children clothing suitable for the weather, especially a warm, waterproof coat every day - we will continue to spend a lot of time outdoors.</a:t>
            </a:r>
            <a:endParaRPr lang="en-US" sz="1600" dirty="0">
              <a:solidFill>
                <a:srgbClr val="000000"/>
              </a:solidFill>
              <a:latin typeface="Tempus Sans ITC"/>
              <a:ea typeface="Comic Sans MS"/>
              <a:cs typeface="Comic Sans MS"/>
            </a:endParaRPr>
          </a:p>
          <a:p>
            <a:pPr algn="l"/>
            <a:endParaRPr lang="en-US" sz="1600" dirty="0">
              <a:solidFill>
                <a:srgbClr val="000000"/>
              </a:solidFill>
              <a:latin typeface="Tempus Sans ITC"/>
              <a:ea typeface="Comic Sans MS"/>
              <a:cs typeface="Comic Sans MS"/>
            </a:endParaRPr>
          </a:p>
          <a:p>
            <a:pPr algn="l"/>
            <a:r>
              <a:rPr lang="en" sz="2300" b="1" dirty="0">
                <a:solidFill>
                  <a:srgbClr val="004B53"/>
                </a:solidFill>
                <a:latin typeface="Tempus Sans ITC"/>
                <a:ea typeface="Comic Sans MS"/>
                <a:cs typeface="Comic Sans MS"/>
                <a:sym typeface="Comic Sans MS"/>
              </a:rPr>
              <a:t>Book Bag</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Please bring this into school on your child's reading day. If you are unsure of which day this is, please let me know as I can communicate this to you. </a:t>
            </a:r>
            <a:r>
              <a:rPr lang="en" sz="1600" b="1" dirty="0">
                <a:solidFill>
                  <a:srgbClr val="004B53"/>
                </a:solidFill>
                <a:latin typeface="Tempus Sans ITC"/>
                <a:ea typeface="Comic Sans MS"/>
                <a:cs typeface="Comic Sans MS"/>
                <a:sym typeface="Comic Sans MS"/>
              </a:rPr>
              <a:t>Reading at home every week is essential - a little every day goes a long, long way!</a:t>
            </a:r>
            <a:endParaRPr lang="en-US" sz="1600" dirty="0">
              <a:solidFill>
                <a:srgbClr val="00000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15F45A70-5C9D-EABA-BB44-746EFDC84CE7}"/>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67E3D31-151E-BEF7-4FD2-C2703CE96DEB}"/>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24DD035-F9A5-24C1-0CB2-06887096852D}"/>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2B62EDA8-7631-F353-8651-F1B6128EB9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04171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25"/>
          <p:cNvSpPr txBox="1">
            <a:spLocks noGrp="1"/>
          </p:cNvSpPr>
          <p:nvPr>
            <p:ph type="ctrTitle"/>
          </p:nvPr>
        </p:nvSpPr>
        <p:spPr>
          <a:xfrm>
            <a:off x="367288" y="1887573"/>
            <a:ext cx="8389012"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2060"/>
                </a:solidFill>
                <a:latin typeface="Tempus Sans ITC"/>
                <a:ea typeface="Comic Sans MS"/>
                <a:cs typeface="Comic Sans MS"/>
                <a:sym typeface="Comic Sans MS"/>
              </a:rPr>
              <a:t>Keeping in Touch</a:t>
            </a:r>
            <a:endParaRPr lang="en-US" sz="2800" b="1" u="sng" dirty="0">
              <a:solidFill>
                <a:srgbClr val="002060"/>
              </a:solidFill>
              <a:latin typeface="Tempus Sans ITC"/>
              <a:ea typeface="Comic Sans MS"/>
              <a:cs typeface="Comic Sans MS"/>
            </a:endParaRPr>
          </a:p>
          <a:p>
            <a:pPr marL="0" lvl="0" indent="0" algn="l" rtl="0">
              <a:spcBef>
                <a:spcPts val="0"/>
              </a:spcBef>
              <a:spcAft>
                <a:spcPts val="0"/>
              </a:spcAft>
              <a:buNone/>
            </a:pPr>
            <a:endParaRPr sz="900" dirty="0">
              <a:solidFill>
                <a:srgbClr val="002060"/>
              </a:solidFill>
              <a:latin typeface="Tempus Sans ITC"/>
              <a:ea typeface="Comic Sans MS"/>
              <a:cs typeface="Comic Sans MS"/>
            </a:endParaRPr>
          </a:p>
          <a:p>
            <a:pPr algn="l"/>
            <a:br>
              <a:rPr lang="en" sz="2300" b="1" dirty="0">
                <a:solidFill>
                  <a:srgbClr val="002060"/>
                </a:solidFill>
                <a:latin typeface="Tempus Sans ITC"/>
                <a:ea typeface="Comic Sans MS"/>
                <a:cs typeface="Comic Sans MS"/>
              </a:rPr>
            </a:br>
            <a:r>
              <a:rPr lang="en" sz="2300" b="1" dirty="0">
                <a:solidFill>
                  <a:srgbClr val="002060"/>
                </a:solidFill>
                <a:latin typeface="Tempus Sans ITC"/>
                <a:ea typeface="Comic Sans MS"/>
                <a:cs typeface="Comic Sans MS"/>
              </a:rPr>
              <a:t>Teacher email addresses</a:t>
            </a:r>
          </a:p>
          <a:p>
            <a:pPr algn="l"/>
            <a:r>
              <a:rPr lang="en" sz="1600" dirty="0">
                <a:solidFill>
                  <a:srgbClr val="002060"/>
                </a:solidFill>
                <a:latin typeface="Tempus Sans ITC"/>
                <a:ea typeface="Comic Sans MS"/>
                <a:cs typeface="Comic Sans MS"/>
                <a:sym typeface="Comic Sans MS"/>
              </a:rPr>
              <a:t>We can be contacted via </a:t>
            </a:r>
            <a:r>
              <a:rPr lang="en" sz="1600" u="sng" dirty="0">
                <a:solidFill>
                  <a:srgbClr val="002060"/>
                </a:solidFill>
                <a:latin typeface="Tempus Sans ITC"/>
                <a:ea typeface="Comic Sans MS"/>
                <a:cs typeface="Comic Sans MS"/>
                <a:sym typeface="Comic Sans MS"/>
              </a:rPr>
              <a:t>reynoldsa77@hwbcymru.net </a:t>
            </a:r>
            <a:r>
              <a:rPr lang="en" sz="1600" dirty="0">
                <a:solidFill>
                  <a:srgbClr val="002060"/>
                </a:solidFill>
                <a:latin typeface="Tempus Sans ITC"/>
                <a:ea typeface="Comic Sans MS"/>
                <a:cs typeface="Comic Sans MS"/>
                <a:sym typeface="Comic Sans MS"/>
              </a:rPr>
              <a:t>However, during school hours, I am working with your children and may not pick up your email straight away. Any urgent information or messages should go directly to the school office,</a:t>
            </a:r>
            <a:br>
              <a:rPr lang="en" sz="1600" dirty="0">
                <a:solidFill>
                  <a:srgbClr val="002060"/>
                </a:solidFill>
                <a:latin typeface="Tempus Sans ITC"/>
                <a:ea typeface="Comic Sans MS"/>
                <a:cs typeface="Comic Sans MS"/>
                <a:sym typeface="Comic Sans MS"/>
              </a:rPr>
            </a:br>
            <a:br>
              <a:rPr lang="en" sz="1600" dirty="0">
                <a:latin typeface="Tempus Sans ITC"/>
                <a:ea typeface="Comic Sans MS"/>
                <a:cs typeface="Comic Sans MS"/>
              </a:rPr>
            </a:br>
            <a:r>
              <a:rPr lang="en" sz="800" dirty="0">
                <a:solidFill>
                  <a:srgbClr val="002060"/>
                </a:solidFill>
                <a:latin typeface="Tempus Sans ITC"/>
                <a:ea typeface="Comic Sans MS"/>
                <a:cs typeface="Comic Sans MS"/>
              </a:rPr>
              <a:t> </a:t>
            </a:r>
            <a:r>
              <a:rPr lang="en" sz="2400" b="1" dirty="0">
                <a:solidFill>
                  <a:srgbClr val="002060"/>
                </a:solidFill>
                <a:latin typeface="Tempus Sans ITC"/>
                <a:ea typeface="Comic Sans MS"/>
                <a:cs typeface="Comic Sans MS"/>
                <a:sym typeface="Comic Sans MS"/>
              </a:rPr>
              <a:t>School Website</a:t>
            </a:r>
            <a:r>
              <a:rPr lang="en" sz="1800" b="1" dirty="0">
                <a:solidFill>
                  <a:srgbClr val="002060"/>
                </a:solidFill>
                <a:latin typeface="Tempus Sans ITC"/>
                <a:ea typeface="Comic Sans MS"/>
                <a:cs typeface="Comic Sans MS"/>
                <a:sym typeface="Comic Sans MS"/>
              </a:rPr>
              <a:t> </a:t>
            </a:r>
            <a:br>
              <a:rPr lang="en" sz="1800" b="1" dirty="0">
                <a:latin typeface="Tempus Sans ITC"/>
                <a:ea typeface="Comic Sans MS"/>
                <a:cs typeface="Comic Sans MS"/>
              </a:rPr>
            </a:br>
            <a:r>
              <a:rPr lang="en" sz="1600" dirty="0">
                <a:solidFill>
                  <a:srgbClr val="002060"/>
                </a:solidFill>
                <a:latin typeface="Tempus Sans ITC"/>
                <a:ea typeface="Comic Sans MS"/>
                <a:cs typeface="Comic Sans MS"/>
              </a:rPr>
              <a:t>Information is regularly published on the school website -</a:t>
            </a:r>
            <a:r>
              <a:rPr lang="en" sz="1600" dirty="0">
                <a:solidFill>
                  <a:srgbClr val="002060"/>
                </a:solidFill>
                <a:latin typeface="Tempus Sans ITC"/>
                <a:ea typeface="Comic Sans MS"/>
                <a:cs typeface="Comic Sans MS"/>
                <a:sym typeface="Comic Sans MS"/>
              </a:rPr>
              <a:t> </a:t>
            </a:r>
            <a:r>
              <a:rPr lang="en" sz="1600" u="sng" dirty="0">
                <a:solidFill>
                  <a:srgbClr val="0070C0"/>
                </a:solidFill>
                <a:latin typeface="Tempus Sans ITC"/>
                <a:ea typeface="Comic Sans MS"/>
                <a:cs typeface="Comic Sans MS"/>
                <a:sym typeface="Comic Sans MS"/>
                <a:hlinkClick r:id="rId3"/>
              </a:rPr>
              <a:t>www.aberdaretownciwprimary.com</a:t>
            </a:r>
            <a:br>
              <a:rPr lang="en" sz="1600" u="sng" dirty="0">
                <a:latin typeface="Tempus Sans ITC"/>
                <a:ea typeface="Comic Sans MS"/>
                <a:cs typeface="Comic Sans MS"/>
                <a:sym typeface="Comic Sans MS"/>
              </a:rPr>
            </a:br>
            <a:br>
              <a:rPr lang="en" sz="1600" u="sng" dirty="0">
                <a:solidFill>
                  <a:srgbClr val="0070C0"/>
                </a:solidFill>
                <a:latin typeface="Tempus Sans ITC"/>
                <a:ea typeface="Comic Sans MS"/>
                <a:cs typeface="Comic Sans MS"/>
              </a:rPr>
            </a:br>
            <a:r>
              <a:rPr lang="en" sz="2400" b="1" dirty="0">
                <a:solidFill>
                  <a:srgbClr val="002060"/>
                </a:solidFill>
                <a:latin typeface="Tempus Sans ITC"/>
                <a:ea typeface="Comic Sans MS"/>
                <a:cs typeface="Comic Sans MS"/>
                <a:sym typeface="Comic Sans MS"/>
              </a:rPr>
              <a:t>Class Dojo</a:t>
            </a:r>
            <a:br>
              <a:rPr lang="en" sz="2400" dirty="0">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Parents can see the reward points that your child earns in school and can directly message </a:t>
            </a:r>
            <a:r>
              <a:rPr lang="en" sz="1600" dirty="0" err="1">
                <a:solidFill>
                  <a:srgbClr val="002060"/>
                </a:solidFill>
                <a:latin typeface="Tempus Sans ITC"/>
                <a:ea typeface="Comic Sans MS"/>
                <a:cs typeface="Comic Sans MS"/>
                <a:sym typeface="Comic Sans MS"/>
              </a:rPr>
              <a:t>Mrs</a:t>
            </a:r>
            <a:r>
              <a:rPr lang="en" sz="1600" dirty="0">
                <a:solidFill>
                  <a:srgbClr val="002060"/>
                </a:solidFill>
                <a:latin typeface="Tempus Sans ITC"/>
                <a:ea typeface="Comic Sans MS"/>
                <a:cs typeface="Comic Sans MS"/>
                <a:sym typeface="Comic Sans MS"/>
              </a:rPr>
              <a:t> Walters via ClassDojo. School policy is that teachers cannot be contacted directly via ClassDojo.</a:t>
            </a:r>
            <a:endParaRPr lang="en" sz="1600" dirty="0">
              <a:latin typeface="Tempus Sans ITC"/>
              <a:ea typeface="Comic Sans MS"/>
              <a:cs typeface="Comic Sans MS"/>
            </a:endParaRPr>
          </a:p>
        </p:txBody>
      </p:sp>
      <p:sp>
        <p:nvSpPr>
          <p:cNvPr id="3" name="Rectangle 2">
            <a:extLst>
              <a:ext uri="{FF2B5EF4-FFF2-40B4-BE49-F238E27FC236}">
                <a16:creationId xmlns:a16="http://schemas.microsoft.com/office/drawing/2014/main" id="{A8BD24D4-A5DA-821E-DA8D-0F6B4D0DEE1A}"/>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C75C97B-6BEA-44C7-D5B8-C59378EB5EE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DE8D56C-F231-07D4-D393-A10BA40616E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Logo">
            <a:extLst>
              <a:ext uri="{FF2B5EF4-FFF2-40B4-BE49-F238E27FC236}">
                <a16:creationId xmlns:a16="http://schemas.microsoft.com/office/drawing/2014/main" id="{6550D84A-E81F-34F3-E09B-D55108E3102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9">
          <a:extLst>
            <a:ext uri="{FF2B5EF4-FFF2-40B4-BE49-F238E27FC236}">
              <a16:creationId xmlns:a16="http://schemas.microsoft.com/office/drawing/2014/main" id="{30DD610F-FDFA-A4FE-2BBD-C8BA7B956DAA}"/>
            </a:ext>
          </a:extLst>
        </p:cNvPr>
        <p:cNvGrpSpPr/>
        <p:nvPr/>
      </p:nvGrpSpPr>
      <p:grpSpPr>
        <a:xfrm>
          <a:off x="0" y="0"/>
          <a:ext cx="0" cy="0"/>
          <a:chOff x="0" y="0"/>
          <a:chExt cx="0" cy="0"/>
        </a:xfrm>
      </p:grpSpPr>
      <p:sp>
        <p:nvSpPr>
          <p:cNvPr id="140" name="Google Shape;140;p25">
            <a:extLst>
              <a:ext uri="{FF2B5EF4-FFF2-40B4-BE49-F238E27FC236}">
                <a16:creationId xmlns:a16="http://schemas.microsoft.com/office/drawing/2014/main" id="{AD44587C-3D54-D9F0-11D3-B140B40FF5B5}"/>
              </a:ext>
            </a:extLst>
          </p:cNvPr>
          <p:cNvSpPr txBox="1">
            <a:spLocks noGrp="1"/>
          </p:cNvSpPr>
          <p:nvPr>
            <p:ph type="ctrTitle"/>
          </p:nvPr>
        </p:nvSpPr>
        <p:spPr>
          <a:xfrm>
            <a:off x="367288" y="1909554"/>
            <a:ext cx="8389012"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2060"/>
                </a:solidFill>
                <a:latin typeface="Tempus Sans ITC"/>
                <a:ea typeface="Comic Sans MS"/>
                <a:cs typeface="Comic Sans MS"/>
                <a:sym typeface="Comic Sans MS"/>
              </a:rPr>
              <a:t>Keeping in Touch</a:t>
            </a:r>
            <a:endParaRPr lang="en-US" sz="2800" b="1" u="sng" dirty="0">
              <a:solidFill>
                <a:srgbClr val="002060"/>
              </a:solidFill>
              <a:latin typeface="Tempus Sans ITC"/>
              <a:ea typeface="Comic Sans MS"/>
              <a:cs typeface="Comic Sans MS"/>
            </a:endParaRPr>
          </a:p>
          <a:p>
            <a:pPr marL="0" lvl="0" indent="0" algn="l" rtl="0">
              <a:spcBef>
                <a:spcPts val="0"/>
              </a:spcBef>
              <a:spcAft>
                <a:spcPts val="0"/>
              </a:spcAft>
              <a:buNone/>
            </a:pPr>
            <a:endParaRPr sz="1800" dirty="0">
              <a:solidFill>
                <a:srgbClr val="002060"/>
              </a:solidFill>
              <a:latin typeface="Tempus Sans ITC"/>
              <a:ea typeface="Comic Sans MS"/>
              <a:cs typeface="Comic Sans MS"/>
            </a:endParaRPr>
          </a:p>
          <a:p>
            <a:pPr algn="l"/>
            <a:r>
              <a:rPr lang="en" sz="2300" b="1" dirty="0">
                <a:solidFill>
                  <a:srgbClr val="002060"/>
                </a:solidFill>
                <a:latin typeface="Tempus Sans ITC"/>
                <a:ea typeface="Comic Sans MS"/>
                <a:cs typeface="Comic Sans MS"/>
              </a:rPr>
              <a:t>Headteacher email address</a:t>
            </a:r>
          </a:p>
          <a:p>
            <a:pPr algn="l"/>
            <a:r>
              <a:rPr lang="en" sz="1600" dirty="0">
                <a:solidFill>
                  <a:srgbClr val="002060"/>
                </a:solidFill>
                <a:latin typeface="Tempus Sans ITC"/>
                <a:ea typeface="Comic Sans MS"/>
                <a:cs typeface="Comic Sans MS"/>
                <a:sym typeface="Comic Sans MS"/>
              </a:rPr>
              <a:t>If there is a query or concern that you feel cannot be addressed by the class teacher, please email Mrs Walters to arrange to discuss this further</a:t>
            </a:r>
            <a:r>
              <a:rPr lang="en" sz="1600" dirty="0">
                <a:solidFill>
                  <a:srgbClr val="002060"/>
                </a:solidFill>
                <a:latin typeface="Tempus Sans ITC"/>
                <a:ea typeface="Comic Sans MS"/>
                <a:cs typeface="Comic Sans MS"/>
              </a:rPr>
              <a:t>.</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2400" b="1" dirty="0">
                <a:solidFill>
                  <a:srgbClr val="002060"/>
                </a:solidFill>
                <a:latin typeface="Tempus Sans ITC"/>
                <a:ea typeface="Comic Sans MS"/>
                <a:cs typeface="Comic Sans MS"/>
              </a:rPr>
              <a:t>School Office</a:t>
            </a:r>
            <a:br>
              <a:rPr lang="en" sz="2400" b="1"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If you need to inform us that you child is absent from school or you have an urgent message, please contact Miss Carter  in the office. </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Telephone Number: (01685) 871520</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Email address: admin@aberdaretownciwprimary.rctcbc.cymru</a:t>
            </a:r>
            <a:br>
              <a:rPr lang="en" sz="1600" dirty="0">
                <a:solidFill>
                  <a:srgbClr val="002060"/>
                </a:solidFill>
                <a:latin typeface="Tempus Sans ITC"/>
                <a:ea typeface="Comic Sans MS"/>
                <a:cs typeface="Comic Sans MS"/>
              </a:rPr>
            </a:br>
            <a:br>
              <a:rPr lang="en" sz="1600" dirty="0">
                <a:latin typeface="Tempus Sans ITC"/>
                <a:ea typeface="Comic Sans MS"/>
                <a:cs typeface="Comic Sans MS"/>
              </a:rPr>
            </a:b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E420BCD0-E9A8-3372-584D-4A231473376E}"/>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6AEEADF-41CE-576D-E27C-270510C9A430}"/>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4BF2EB8-D497-7EF5-69F3-C97D428F4AD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Logo">
            <a:extLst>
              <a:ext uri="{FF2B5EF4-FFF2-40B4-BE49-F238E27FC236}">
                <a16:creationId xmlns:a16="http://schemas.microsoft.com/office/drawing/2014/main" id="{C98D73A7-3F51-0807-150F-2668A345E0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40967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6"/>
          <p:cNvSpPr txBox="1">
            <a:spLocks noGrp="1"/>
          </p:cNvSpPr>
          <p:nvPr>
            <p:ph type="ctrTitle"/>
          </p:nvPr>
        </p:nvSpPr>
        <p:spPr>
          <a:xfrm>
            <a:off x="311700" y="1266069"/>
            <a:ext cx="8520600" cy="2866800"/>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Homework and Support</a:t>
            </a:r>
            <a:endParaRPr lang="en-US" sz="4000" u="sng" dirty="0">
              <a:solidFill>
                <a:srgbClr val="002060"/>
              </a:solidFill>
              <a:latin typeface="Tempus Sans ITC"/>
              <a:ea typeface="Comic Sans MS"/>
              <a:cs typeface="Comic Sans MS"/>
            </a:endParaRPr>
          </a:p>
          <a:p>
            <a:pPr marL="0" lvl="0" indent="0" algn="l" rtl="0">
              <a:spcBef>
                <a:spcPts val="0"/>
              </a:spcBef>
              <a:spcAft>
                <a:spcPts val="0"/>
              </a:spcAft>
              <a:buNone/>
            </a:pPr>
            <a:endParaRPr sz="1800" dirty="0">
              <a:solidFill>
                <a:srgbClr val="002060"/>
              </a:solidFill>
              <a:latin typeface="Tempus Sans ITC"/>
              <a:ea typeface="Comic Sans MS"/>
              <a:cs typeface="Comic Sans MS"/>
              <a:sym typeface="Comic Sans MS"/>
            </a:endParaRPr>
          </a:p>
          <a:p>
            <a:pPr algn="l"/>
            <a:r>
              <a:rPr lang="en" sz="1600" dirty="0">
                <a:solidFill>
                  <a:srgbClr val="002060"/>
                </a:solidFill>
                <a:latin typeface="Tempus Sans ITC"/>
                <a:ea typeface="Comic Sans MS"/>
                <a:cs typeface="Comic Sans MS"/>
                <a:sym typeface="Comic Sans MS"/>
              </a:rPr>
              <a:t>The children work hard during the school day and will be tired when they return home to you. Therefore, we do not set large amounts of homework. We do ask that you read with your child every day as this has a significant impact on their progress across all areas of the curriculum. Phonic sounds and spelling words will be shared via ClassDojo so keep an eye out for those. If there are specific areas of difficulty that require additional practise, your child's teacher will discuss this with you individually.</a:t>
            </a:r>
            <a:br>
              <a:rPr lang="en" sz="1600" dirty="0">
                <a:latin typeface="Tempus Sans ITC"/>
                <a:ea typeface="Comic Sans MS"/>
                <a:cs typeface="Comic Sans MS"/>
              </a:rPr>
            </a:br>
            <a:br>
              <a:rPr lang="en" sz="1600" dirty="0">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Many of the children become very interested in their termly inquiries and may wish to further explore these at home. </a:t>
            </a:r>
            <a:endParaRPr lang="en" sz="1800" dirty="0">
              <a:latin typeface="Tempus Sans ITC"/>
              <a:ea typeface="Comic Sans MS"/>
              <a:cs typeface="Comic Sans MS"/>
            </a:endParaRPr>
          </a:p>
        </p:txBody>
      </p:sp>
      <p:sp>
        <p:nvSpPr>
          <p:cNvPr id="3" name="Rectangle 2">
            <a:extLst>
              <a:ext uri="{FF2B5EF4-FFF2-40B4-BE49-F238E27FC236}">
                <a16:creationId xmlns:a16="http://schemas.microsoft.com/office/drawing/2014/main" id="{438376BE-1802-C79A-AE5E-CA1981CA605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7C65E880-D878-25A8-C4F3-9BA8D0D26A3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DE3B83E-2043-F413-3179-854658E4C5A2}"/>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12B13474-B247-DC48-CEE7-93138F7930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28"/>
          <p:cNvSpPr txBox="1">
            <a:spLocks noGrp="1"/>
          </p:cNvSpPr>
          <p:nvPr>
            <p:ph type="ctrTitle"/>
          </p:nvPr>
        </p:nvSpPr>
        <p:spPr>
          <a:xfrm>
            <a:off x="254550" y="1505588"/>
            <a:ext cx="8606324" cy="2149294"/>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Questions</a:t>
            </a:r>
            <a:br>
              <a:rPr lang="en" sz="2800" b="1" u="sng" dirty="0">
                <a:solidFill>
                  <a:srgbClr val="002060"/>
                </a:solidFill>
                <a:latin typeface="Tempus Sans ITC"/>
                <a:ea typeface="Comic Sans MS"/>
                <a:cs typeface="Comic Sans MS"/>
              </a:rPr>
            </a:br>
            <a:br>
              <a:rPr lang="en" sz="2800" b="1" u="sng" dirty="0">
                <a:latin typeface="Tempus Sans ITC"/>
                <a:ea typeface="Comic Sans MS"/>
                <a:cs typeface="Comic Sans MS"/>
                <a:sym typeface="Comic Sans MS"/>
              </a:rPr>
            </a:br>
            <a:r>
              <a:rPr lang="en" sz="1600" dirty="0">
                <a:solidFill>
                  <a:srgbClr val="002060"/>
                </a:solidFill>
                <a:latin typeface="Tempus Sans ITC"/>
                <a:ea typeface="Comic Sans MS"/>
                <a:cs typeface="Comic Sans MS"/>
                <a:sym typeface="Comic Sans MS"/>
              </a:rPr>
              <a:t>If you have any queries or concerns please stay behind after the presentation and take the opportunity to introduce yourself to your child's class teacher. They will be happy to help you.</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Many thanks for your time.</a:t>
            </a:r>
          </a:p>
          <a:p>
            <a:pPr marL="0" lvl="0" indent="0" algn="ctr" rtl="0">
              <a:spcBef>
                <a:spcPts val="0"/>
              </a:spcBef>
              <a:spcAft>
                <a:spcPts val="0"/>
              </a:spcAft>
              <a:buNone/>
            </a:pPr>
            <a:endParaRPr sz="1600" dirty="0">
              <a:solidFill>
                <a:srgbClr val="002060"/>
              </a:solidFill>
              <a:latin typeface="Tempus Sans ITC"/>
              <a:ea typeface="Comic Sans MS"/>
              <a:cs typeface="Comic Sans MS"/>
            </a:endParaRPr>
          </a:p>
          <a:p>
            <a:pPr marL="0" lvl="0" indent="0" algn="ctr" rtl="0">
              <a:spcBef>
                <a:spcPts val="0"/>
              </a:spcBef>
              <a:spcAft>
                <a:spcPts val="0"/>
              </a:spcAft>
              <a:buNone/>
            </a:pPr>
            <a:endParaRPr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A7DB907F-FDDA-8439-4F2E-039D1C8920CC}"/>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416044B9-EAB4-6EF7-3CFB-0DCD59DDD0F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7EC6BEA-58B3-AC7D-8CC2-D75FF05AE81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F5BC397D-8BE6-E015-C530-43645B9540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TotalTime>
  <Words>1989</Words>
  <Application>Microsoft Office PowerPoint</Application>
  <PresentationFormat>On-screen Show (16:9)</PresentationFormat>
  <Paragraphs>121</Paragraphs>
  <Slides>15</Slides>
  <Notes>15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Ink Free</vt:lpstr>
      <vt:lpstr>Proxima Nova</vt:lpstr>
      <vt:lpstr>Segoe UI</vt:lpstr>
      <vt:lpstr>Tempus Sans ITC</vt:lpstr>
      <vt:lpstr>Simple Light</vt:lpstr>
      <vt:lpstr>Croeso i Hedgehogs  Blwyddyn 2/3 </vt:lpstr>
      <vt:lpstr> Staff in Progression Step 2  (Year 1, Year 2 and Year 3)  Teachers: Mrs Hallam, Mrs Perkins, Mrs Charles and Mrs Reynolds  Teaching Assistants: Mrs Driscoll, Mrs Pittard and Miss Perry  Other Support Staff/Teachers: Mrs Evans and Miss Edmunds </vt:lpstr>
      <vt:lpstr>PowerPoint Presentation</vt:lpstr>
      <vt:lpstr>PowerPoint Presentation</vt:lpstr>
      <vt:lpstr>PowerPoint Presentation</vt:lpstr>
      <vt:lpstr>PowerPoint Presentation</vt:lpstr>
      <vt:lpstr>PowerPoint Presentation</vt:lpstr>
      <vt:lpstr> Start/End of Day  Morning drop off  Please drop off your children at the main school gate, located on Wind Street. We ask that those parents bringing their children to school in cars be considerate as the entrance can be busy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yard at 9:00am and be led into their separate classes and cloakrooms.  Afternoon pick up The gates will be opened by 3:10pm. Please collect your children from the the external door at the end of our 'Imagination Station' from 3:15pm. If you would like to speak to me, please wait until all children have been safely dismissed. Children not picked up by 15:25 will be taken to the main office as we often have training/meetings that start straight after school and run into the evening. Early collections will always be via the main office.</vt:lpstr>
      <vt:lpstr> What should my child bring to school?  School Uniform  This must be worn every day apart from PE days. Please ensure all items are clearly labelled with your child’s name as they can be easily lost or misplaced and this helps us to reunite them with their owner.  Please also ensure that children wear appropriate footwear and bring a coat to school with them. The weather during the Autumn term is always unpredictable and we try to get the children outside at playtime and lunchtime whenever possible. We also engage in outdoor learning opportunities whenever these link to our inquiries and so a warm/ waterproof coat ensures that the children can engage in their learning whilst still being dry and warm.  PE Kit  This should be worn to school on their PE day, which is Wednesday.</vt:lpstr>
      <vt:lpstr>What should my child bring to school?  Snack Children may bring their own healthy snack to eat mid morning - this should be fruit or veg.   Lunch Our lunch time is 12:00-13:00 and the children go straight out onto the yard. They are then called up to the canteen to have their lunch. Packed lunch and school dinners are both eaten in the canteen and are supervised by our lunchtime supervisors and catering staff.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vt:lpstr>
      <vt:lpstr>What should my child bring to school?  Water All children need to bring in a reusable bottle to drink WATER throughout the day, these may be refilled as necessary.  Hats, Scarves, Coats and Gloves  Please ensure your children clothing suitable for the weather, especially a warm, waterproof coat every day - we will continue to spend a lot of time outdoors.  Book Bag Please bring this into school on your child's reading day. If you are unsure of which day this is, please let me know as I can communicate this to you. Reading at home every week is essential - a little every day goes a long, long way!</vt:lpstr>
      <vt:lpstr>Keeping in Touch   Teacher email addresses We can be contacted via reynoldsa77@hwbcymru.net However, during school hours, I am working with your children and may not pick up your email straight away. Any urgent information or messages should go directly to the school office,   School Website  Information is regularly published on the school website - www.aberdaretownciwprimary.com  Class Dojo Parents can see the reward points that your child earns in school and can directly message Mrs Walters via ClassDojo. School policy is that teachers cannot be contacted directly via ClassDojo.</vt:lpstr>
      <vt:lpstr>Keeping in Touch  Headteacher email address If there is a query or concern that you feel cannot be addressed by the class teacher, please email Mrs Walters to arrange to discuss this further.  School Office If you need to inform us that you child is absent from school or you have an urgent message, please contact Miss Carter  in the office.   Telephone Number: (01685) 871520 Email address: admin@aberdaretownciwprimary.rctcbc.cymru  </vt:lpstr>
      <vt:lpstr>Homework and Support  The children work hard during the school day and will be tired when they return home to you. Therefore, we do not set large amounts of homework. We do ask that you read with your child every day as this has a significant impact on their progress across all areas of the curriculum. Phonic sounds and spelling words will be shared via ClassDojo so keep an eye out for those. If there are specific areas of difficulty that require additional practise, your child's teacher will discuss this with you individually.  Many of the children become very interested in their termly inquiries and may wish to further explore these at home. </vt:lpstr>
      <vt:lpstr>Questions  If you have any queries or concerns please stay behind after the presentation and take the opportunity to introduce yourself to your child's class teacher. They will be happy to help you.   Many thanks for your time.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Croeso i Grasshoppers  Blwyddyn 2/3</dc:title>
  <dc:creator>Charles, Rachel</dc:creator>
  <cp:lastModifiedBy>R Charles (Aberdare Town CiW Primary School)</cp:lastModifiedBy>
  <cp:revision>772</cp:revision>
  <dcterms:modified xsi:type="dcterms:W3CDTF">2026-10-23T15:08:20Z</dcterms:modified>
</cp:coreProperties>
</file>