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23"/>
  </p:notesMasterIdLst>
  <p:sldIdLst>
    <p:sldId id="256" r:id="rId2"/>
    <p:sldId id="257" r:id="rId3"/>
    <p:sldId id="258" r:id="rId4"/>
    <p:sldId id="259" r:id="rId5"/>
    <p:sldId id="260" r:id="rId6"/>
    <p:sldId id="261" r:id="rId7"/>
    <p:sldId id="262" r:id="rId8"/>
    <p:sldId id="279" r:id="rId9"/>
    <p:sldId id="272" r:id="rId10"/>
    <p:sldId id="273" r:id="rId11"/>
    <p:sldId id="263" r:id="rId12"/>
    <p:sldId id="277" r:id="rId13"/>
    <p:sldId id="278" r:id="rId14"/>
    <p:sldId id="264" r:id="rId15"/>
    <p:sldId id="265" r:id="rId16"/>
    <p:sldId id="266" r:id="rId17"/>
    <p:sldId id="274" r:id="rId18"/>
    <p:sldId id="268" r:id="rId19"/>
    <p:sldId id="276" r:id="rId20"/>
    <p:sldId id="269" r:id="rId21"/>
    <p:sldId id="271" r:id="rId2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336E27-22D0-9BF0-3D3D-2335F2304B0A}" v="41" dt="2026-09-14T14:47:24.8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75" autoAdjust="0"/>
    <p:restoredTop sz="94660"/>
  </p:normalViewPr>
  <p:slideViewPr>
    <p:cSldViewPr snapToGrid="0">
      <p:cViewPr varScale="1">
        <p:scale>
          <a:sx n="96" d="100"/>
          <a:sy n="96" d="100"/>
        </p:scale>
        <p:origin x="572" y="5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96cf88a9c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96cf88a9c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152df5ea5b1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152df5ea5b1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152df5ea5b1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152df5ea5b1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152df5ea5b1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152df5ea5b1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152df5ea5b1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152df5ea5b1_0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C6DE3C3E-CEF6-38A0-00AA-06B56C315298}"/>
            </a:ext>
          </a:extLst>
        </p:cNvPr>
        <p:cNvGrpSpPr/>
        <p:nvPr/>
      </p:nvGrpSpPr>
      <p:grpSpPr>
        <a:xfrm>
          <a:off x="0" y="0"/>
          <a:ext cx="0" cy="0"/>
          <a:chOff x="0" y="0"/>
          <a:chExt cx="0" cy="0"/>
        </a:xfrm>
      </p:grpSpPr>
      <p:sp>
        <p:nvSpPr>
          <p:cNvPr id="99" name="Google Shape;99;g152df5ea5b1_0_0:notes">
            <a:extLst>
              <a:ext uri="{FF2B5EF4-FFF2-40B4-BE49-F238E27FC236}">
                <a16:creationId xmlns:a16="http://schemas.microsoft.com/office/drawing/2014/main" id="{68CFFBF3-88ED-34C1-C9A5-1744BC3C133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a:extLst>
              <a:ext uri="{FF2B5EF4-FFF2-40B4-BE49-F238E27FC236}">
                <a16:creationId xmlns:a16="http://schemas.microsoft.com/office/drawing/2014/main" id="{E039DA04-7252-99FF-BC3C-25B06422AFF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6849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72568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680670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5ff203204e_3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5ff203204e_3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a:extLst>
            <a:ext uri="{FF2B5EF4-FFF2-40B4-BE49-F238E27FC236}">
              <a16:creationId xmlns:a16="http://schemas.microsoft.com/office/drawing/2014/main" id="{1DF99DDF-FA48-EE00-F547-FA2B92B889BB}"/>
            </a:ext>
          </a:extLst>
        </p:cNvPr>
        <p:cNvGrpSpPr/>
        <p:nvPr/>
      </p:nvGrpSpPr>
      <p:grpSpPr>
        <a:xfrm>
          <a:off x="0" y="0"/>
          <a:ext cx="0" cy="0"/>
          <a:chOff x="0" y="0"/>
          <a:chExt cx="0" cy="0"/>
        </a:xfrm>
      </p:grpSpPr>
      <p:sp>
        <p:nvSpPr>
          <p:cNvPr id="107" name="Google Shape;107;g5ff203204e_3_8:notes">
            <a:extLst>
              <a:ext uri="{FF2B5EF4-FFF2-40B4-BE49-F238E27FC236}">
                <a16:creationId xmlns:a16="http://schemas.microsoft.com/office/drawing/2014/main" id="{0951AAF9-E060-D702-FD3F-A5466F66934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5ff203204e_3_8:notes">
            <a:extLst>
              <a:ext uri="{FF2B5EF4-FFF2-40B4-BE49-F238E27FC236}">
                <a16:creationId xmlns:a16="http://schemas.microsoft.com/office/drawing/2014/main" id="{6800909B-E67A-D7FC-5805-D8BE4D541DC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478595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a:extLst>
            <a:ext uri="{FF2B5EF4-FFF2-40B4-BE49-F238E27FC236}">
              <a16:creationId xmlns:a16="http://schemas.microsoft.com/office/drawing/2014/main" id="{11EDB6AC-7E48-2138-AE70-5CF9BB32B211}"/>
            </a:ext>
          </a:extLst>
        </p:cNvPr>
        <p:cNvGrpSpPr/>
        <p:nvPr/>
      </p:nvGrpSpPr>
      <p:grpSpPr>
        <a:xfrm>
          <a:off x="0" y="0"/>
          <a:ext cx="0" cy="0"/>
          <a:chOff x="0" y="0"/>
          <a:chExt cx="0" cy="0"/>
        </a:xfrm>
      </p:grpSpPr>
      <p:sp>
        <p:nvSpPr>
          <p:cNvPr id="107" name="Google Shape;107;g5ff203204e_3_8:notes">
            <a:extLst>
              <a:ext uri="{FF2B5EF4-FFF2-40B4-BE49-F238E27FC236}">
                <a16:creationId xmlns:a16="http://schemas.microsoft.com/office/drawing/2014/main" id="{647659EE-D945-88D6-CDEC-14D32F1BFF9E}"/>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5ff203204e_3_8:notes">
            <a:extLst>
              <a:ext uri="{FF2B5EF4-FFF2-40B4-BE49-F238E27FC236}">
                <a16:creationId xmlns:a16="http://schemas.microsoft.com/office/drawing/2014/main" id="{C7BCD520-74B8-CE96-10DC-2C0B705FBB60}"/>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493659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5ff203204e_3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5ff203204e_3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fad186968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2fad186968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2fade6828f7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a:extLst>
            <a:ext uri="{FF2B5EF4-FFF2-40B4-BE49-F238E27FC236}">
              <a16:creationId xmlns:a16="http://schemas.microsoft.com/office/drawing/2014/main" id="{97E6A268-A331-CB01-E116-3F088134DD4C}"/>
            </a:ext>
          </a:extLst>
        </p:cNvPr>
        <p:cNvGrpSpPr/>
        <p:nvPr/>
      </p:nvGrpSpPr>
      <p:grpSpPr>
        <a:xfrm>
          <a:off x="0" y="0"/>
          <a:ext cx="0" cy="0"/>
          <a:chOff x="0" y="0"/>
          <a:chExt cx="0" cy="0"/>
        </a:xfrm>
      </p:grpSpPr>
      <p:sp>
        <p:nvSpPr>
          <p:cNvPr id="125" name="Google Shape;125;g2fade6828f7_0_16:notes">
            <a:extLst>
              <a:ext uri="{FF2B5EF4-FFF2-40B4-BE49-F238E27FC236}">
                <a16:creationId xmlns:a16="http://schemas.microsoft.com/office/drawing/2014/main" id="{D3A200B1-1CDE-F82A-3CAC-21C9E321048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a:extLst>
              <a:ext uri="{FF2B5EF4-FFF2-40B4-BE49-F238E27FC236}">
                <a16:creationId xmlns:a16="http://schemas.microsoft.com/office/drawing/2014/main" id="{6A901484-F890-5FD6-E63E-3BFA48E6B4F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68428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5ff203204e_3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a:extLst>
            <a:ext uri="{FF2B5EF4-FFF2-40B4-BE49-F238E27FC236}">
              <a16:creationId xmlns:a16="http://schemas.microsoft.com/office/drawing/2014/main" id="{F3196E12-2B31-968B-F4C6-292BDB07E0B3}"/>
            </a:ext>
          </a:extLst>
        </p:cNvPr>
        <p:cNvGrpSpPr/>
        <p:nvPr/>
      </p:nvGrpSpPr>
      <p:grpSpPr>
        <a:xfrm>
          <a:off x="0" y="0"/>
          <a:ext cx="0" cy="0"/>
          <a:chOff x="0" y="0"/>
          <a:chExt cx="0" cy="0"/>
        </a:xfrm>
      </p:grpSpPr>
      <p:sp>
        <p:nvSpPr>
          <p:cNvPr id="137" name="Google Shape;137;g5ff203204e_3_32:notes">
            <a:extLst>
              <a:ext uri="{FF2B5EF4-FFF2-40B4-BE49-F238E27FC236}">
                <a16:creationId xmlns:a16="http://schemas.microsoft.com/office/drawing/2014/main" id="{C85B9F72-37ED-5506-937E-4342A2A63F6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a:extLst>
              <a:ext uri="{FF2B5EF4-FFF2-40B4-BE49-F238E27FC236}">
                <a16:creationId xmlns:a16="http://schemas.microsoft.com/office/drawing/2014/main" id="{B184F399-8CA3-DC3B-92E4-DEE51CA024B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96726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5ff203204e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5ff203204e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40d818b73e_1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40d818b73e_1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bg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SCMLnc8lMxE&amp;t=4s"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mailto:charlesr38@hwbcymru.net" TargetMode="External"/><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hyperlink" Target="http://www.aberdaretownciwprimary.com"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0" y="2712908"/>
            <a:ext cx="91440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4600" b="1" dirty="0" err="1">
                <a:solidFill>
                  <a:srgbClr val="002060"/>
                </a:solidFill>
                <a:latin typeface="Tempus Sans ITC"/>
                <a:ea typeface="Comic Sans MS"/>
                <a:cs typeface="Comic Sans MS"/>
                <a:sym typeface="Comic Sans MS"/>
              </a:rPr>
              <a:t>Croeso</a:t>
            </a:r>
            <a:r>
              <a:rPr lang="en" sz="4600" b="1" dirty="0">
                <a:solidFill>
                  <a:srgbClr val="002060"/>
                </a:solidFill>
                <a:latin typeface="Tempus Sans ITC"/>
                <a:ea typeface="Comic Sans MS"/>
                <a:cs typeface="Comic Sans MS"/>
                <a:sym typeface="Comic Sans MS"/>
              </a:rPr>
              <a:t> </a:t>
            </a:r>
            <a:r>
              <a:rPr lang="en" sz="4600" b="1" dirty="0" err="1">
                <a:solidFill>
                  <a:srgbClr val="002060"/>
                </a:solidFill>
                <a:latin typeface="Tempus Sans ITC"/>
                <a:ea typeface="Comic Sans MS"/>
                <a:cs typeface="Comic Sans MS"/>
                <a:sym typeface="Comic Sans MS"/>
              </a:rPr>
              <a:t>i</a:t>
            </a:r>
            <a:r>
              <a:rPr lang="en" sz="4600" b="1" dirty="0">
                <a:solidFill>
                  <a:srgbClr val="002060"/>
                </a:solidFill>
                <a:latin typeface="Tempus Sans ITC"/>
                <a:ea typeface="Comic Sans MS"/>
                <a:cs typeface="Comic Sans MS"/>
                <a:sym typeface="Comic Sans MS"/>
              </a:rPr>
              <a:t> Foxes</a:t>
            </a:r>
            <a:br>
              <a:rPr lang="en" sz="4600" b="1" dirty="0">
                <a:latin typeface="Tempus Sans ITC" panose="04020404030D07020202" pitchFamily="82" charset="0"/>
                <a:ea typeface="Comic Sans MS"/>
                <a:cs typeface="Comic Sans MS"/>
              </a:rPr>
            </a:br>
            <a:br>
              <a:rPr lang="en" sz="4600" b="1" dirty="0">
                <a:latin typeface="Tempus Sans ITC" panose="04020404030D07020202" pitchFamily="82" charset="0"/>
                <a:ea typeface="Comic Sans MS"/>
                <a:cs typeface="Comic Sans MS"/>
              </a:rPr>
            </a:br>
            <a:r>
              <a:rPr lang="en" sz="4600" b="1" dirty="0" err="1">
                <a:solidFill>
                  <a:srgbClr val="002060"/>
                </a:solidFill>
                <a:latin typeface="Tempus Sans ITC"/>
                <a:ea typeface="Comic Sans MS"/>
                <a:cs typeface="Comic Sans MS"/>
                <a:sym typeface="Comic Sans MS"/>
              </a:rPr>
              <a:t>Blwyddyn</a:t>
            </a:r>
            <a:r>
              <a:rPr lang="en" sz="4600" b="1" dirty="0">
                <a:solidFill>
                  <a:srgbClr val="002060"/>
                </a:solidFill>
                <a:latin typeface="Tempus Sans ITC"/>
                <a:ea typeface="Comic Sans MS"/>
                <a:cs typeface="Comic Sans MS"/>
                <a:sym typeface="Comic Sans MS"/>
              </a:rPr>
              <a:t> 4/5</a:t>
            </a:r>
            <a:endParaRPr sz="4600" b="1" dirty="0">
              <a:solidFill>
                <a:srgbClr val="002060"/>
              </a:solidFill>
              <a:latin typeface="Tempus Sans ITC"/>
              <a:ea typeface="Comic Sans MS"/>
              <a:cs typeface="Comic Sans MS"/>
              <a:sym typeface="Comic Sans MS"/>
            </a:endParaRPr>
          </a:p>
          <a:p>
            <a:pPr marL="0" lvl="0" indent="0" algn="l" rtl="0">
              <a:spcBef>
                <a:spcPts val="0"/>
              </a:spcBef>
              <a:spcAft>
                <a:spcPts val="0"/>
              </a:spcAft>
              <a:buNone/>
            </a:pPr>
            <a:endParaRPr sz="2400" b="1" dirty="0">
              <a:solidFill>
                <a:srgbClr val="FFFFFF"/>
              </a:solidFill>
              <a:latin typeface="Tempus Sans ITC" panose="04020404030D07020202" pitchFamily="82" charset="0"/>
            </a:endParaRPr>
          </a:p>
        </p:txBody>
      </p:sp>
      <p:pic>
        <p:nvPicPr>
          <p:cNvPr id="1026" name="Picture 2" descr="Logo">
            <a:extLst>
              <a:ext uri="{FF2B5EF4-FFF2-40B4-BE49-F238E27FC236}">
                <a16:creationId xmlns:a16="http://schemas.microsoft.com/office/drawing/2014/main" id="{57EAB9D8-38DA-4CDE-BDE5-1766C9C866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2061" y="617907"/>
            <a:ext cx="1359877" cy="133715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5AA5984-04E7-5EB7-5202-72FEAC108A5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6BA872F2-52B6-9F8A-3510-6424572B84A5}"/>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5471D3A0-29F2-9DEB-020D-556B325C166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a:spLocks noGrp="1"/>
          </p:cNvSpPr>
          <p:nvPr>
            <p:ph type="ctrTitle"/>
          </p:nvPr>
        </p:nvSpPr>
        <p:spPr>
          <a:xfrm>
            <a:off x="0" y="2977050"/>
            <a:ext cx="9144000" cy="20526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endParaRPr sz="1800" dirty="0">
              <a:solidFill>
                <a:srgbClr val="FFFFFF"/>
              </a:solidFill>
              <a:latin typeface="Tempus Sans ITC" panose="04020404030D07020202" pitchFamily="82" charset="0"/>
              <a:ea typeface="Comic Sans MS"/>
              <a:cs typeface="Comic Sans MS"/>
              <a:sym typeface="Comic Sans MS"/>
            </a:endParaRPr>
          </a:p>
          <a:p>
            <a:r>
              <a:rPr lang="en" sz="2800" b="1" u="sng" dirty="0">
                <a:solidFill>
                  <a:srgbClr val="002060"/>
                </a:solidFill>
                <a:latin typeface="Tempus Sans ITC"/>
                <a:ea typeface="Comic Sans MS"/>
                <a:cs typeface="Comic Sans MS"/>
                <a:sym typeface="Comic Sans MS"/>
              </a:rPr>
              <a:t>Staff in Progression Step 3 </a:t>
            </a:r>
            <a:br>
              <a:rPr lang="en" sz="2800" b="1" dirty="0">
                <a:latin typeface="Tempus Sans ITC" panose="04020404030D07020202" pitchFamily="82" charset="0"/>
                <a:ea typeface="Comic Sans MS"/>
                <a:cs typeface="Comic Sans MS"/>
              </a:rPr>
            </a:br>
            <a:r>
              <a:rPr lang="en" sz="2300" b="1" dirty="0">
                <a:solidFill>
                  <a:srgbClr val="002060"/>
                </a:solidFill>
                <a:latin typeface="Tempus Sans ITC"/>
                <a:ea typeface="Comic Sans MS"/>
                <a:cs typeface="Comic Sans MS"/>
                <a:sym typeface="Comic Sans MS"/>
              </a:rPr>
              <a:t>(Year 4, Year 5 and Year 6)</a:t>
            </a:r>
            <a:br>
              <a:rPr lang="en" sz="2300" b="1" dirty="0">
                <a:latin typeface="Tempus Sans ITC" panose="04020404030D07020202" pitchFamily="82" charset="0"/>
                <a:ea typeface="Comic Sans MS"/>
                <a:cs typeface="Comic Sans MS"/>
              </a:rPr>
            </a:br>
            <a:br>
              <a:rPr lang="en" sz="2800" b="1" dirty="0">
                <a:latin typeface="Tempus Sans ITC" panose="04020404030D07020202" pitchFamily="82" charset="0"/>
                <a:ea typeface="Comic Sans MS"/>
                <a:cs typeface="Comic Sans MS"/>
              </a:rPr>
            </a:br>
            <a:r>
              <a:rPr lang="en" sz="2300" b="1" u="sng" dirty="0">
                <a:solidFill>
                  <a:srgbClr val="002060"/>
                </a:solidFill>
                <a:latin typeface="Tempus Sans ITC"/>
                <a:ea typeface="Comic Sans MS"/>
                <a:cs typeface="Comic Sans MS"/>
                <a:sym typeface="Comic Sans MS"/>
              </a:rPr>
              <a:t>Teachers:</a:t>
            </a:r>
            <a:br>
              <a:rPr lang="en" sz="2300" dirty="0">
                <a:latin typeface="Tempus Sans ITC" panose="04020404030D07020202" pitchFamily="82" charset="0"/>
                <a:ea typeface="Comic Sans MS"/>
                <a:cs typeface="Comic Sans MS"/>
              </a:rPr>
            </a:br>
            <a:r>
              <a:rPr lang="en" sz="2300" dirty="0">
                <a:solidFill>
                  <a:srgbClr val="002060"/>
                </a:solidFill>
                <a:latin typeface="Tempus Sans ITC"/>
                <a:ea typeface="Comic Sans MS"/>
                <a:cs typeface="Comic Sans MS"/>
                <a:sym typeface="Comic Sans MS"/>
              </a:rPr>
              <a:t>Mrs Reynolds, Mrs Hamlin, Mrs Manning,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Palmer and Miss Hipkiss</a:t>
            </a:r>
            <a:br>
              <a:rPr lang="en" sz="2300" dirty="0">
                <a:latin typeface="Tempus Sans ITC" panose="04020404030D07020202" pitchFamily="82" charset="0"/>
                <a:ea typeface="Comic Sans MS"/>
                <a:cs typeface="Comic Sans MS"/>
              </a:rPr>
            </a:br>
            <a:br>
              <a:rPr lang="en" sz="2300" dirty="0">
                <a:latin typeface="Tempus Sans ITC" panose="04020404030D07020202" pitchFamily="82" charset="0"/>
                <a:ea typeface="Comic Sans MS"/>
                <a:cs typeface="Comic Sans MS"/>
              </a:rPr>
            </a:br>
            <a:r>
              <a:rPr lang="en" sz="2300" b="1" u="sng" dirty="0">
                <a:solidFill>
                  <a:srgbClr val="002060"/>
                </a:solidFill>
                <a:latin typeface="Tempus Sans ITC"/>
                <a:ea typeface="Comic Sans MS"/>
                <a:cs typeface="Comic Sans MS"/>
                <a:sym typeface="Comic Sans MS"/>
              </a:rPr>
              <a:t>Teaching Assistants:</a:t>
            </a:r>
            <a:endParaRPr sz="2300" b="1" u="sng">
              <a:solidFill>
                <a:srgbClr val="002060"/>
              </a:solidFill>
              <a:latin typeface="Tempus Sans ITC"/>
              <a:ea typeface="Comic Sans MS"/>
              <a:cs typeface="Comic Sans MS"/>
              <a:sym typeface="Comic Sans MS"/>
            </a:endParaRPr>
          </a:p>
          <a:p>
            <a:pPr marL="0" lvl="0" indent="0" rtl="0">
              <a:spcBef>
                <a:spcPts val="0"/>
              </a:spcBef>
              <a:spcAft>
                <a:spcPts val="0"/>
              </a:spcAft>
              <a:buNone/>
            </a:pPr>
            <a:r>
              <a:rPr lang="en" sz="2300" dirty="0">
                <a:solidFill>
                  <a:srgbClr val="002060"/>
                </a:solidFill>
                <a:latin typeface="Tempus Sans ITC"/>
                <a:ea typeface="Comic Sans MS"/>
                <a:cs typeface="Comic Sans MS"/>
                <a:sym typeface="Comic Sans MS"/>
              </a:rPr>
              <a:t>Mrs Samuel, Mrs Pittard</a:t>
            </a:r>
            <a:br>
              <a:rPr lang="en" sz="2300" dirty="0">
                <a:latin typeface="Tempus Sans ITC" panose="04020404030D07020202" pitchFamily="82" charset="0"/>
                <a:ea typeface="Comic Sans MS"/>
                <a:cs typeface="Comic Sans MS"/>
              </a:rPr>
            </a:br>
            <a:endParaRPr sz="1900"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 sz="2300" b="1" u="sng" dirty="0">
                <a:solidFill>
                  <a:srgbClr val="002060"/>
                </a:solidFill>
                <a:latin typeface="Tempus Sans ITC" panose="04020404030D07020202" pitchFamily="82" charset="0"/>
                <a:ea typeface="Comic Sans MS"/>
                <a:cs typeface="Comic Sans MS"/>
                <a:sym typeface="Comic Sans MS"/>
              </a:rPr>
              <a:t>Other Support Staff/Teachers:</a:t>
            </a:r>
            <a:endParaRPr sz="2300" b="1"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GB" sz="2300" dirty="0">
                <a:solidFill>
                  <a:srgbClr val="002060"/>
                </a:solidFill>
                <a:latin typeface="Tempus Sans ITC"/>
                <a:ea typeface="Comic Sans MS"/>
                <a:cs typeface="Comic Sans MS"/>
                <a:sym typeface="Comic Sans MS"/>
              </a:rPr>
              <a:t>Miss Edmunds</a:t>
            </a:r>
            <a:endParaRPr sz="2300" dirty="0">
              <a:solidFill>
                <a:srgbClr val="002060"/>
              </a:solidFill>
              <a:latin typeface="Tempus Sans ITC"/>
              <a:ea typeface="Comic Sans MS"/>
              <a:cs typeface="Comic Sans MS"/>
              <a:sym typeface="Comic Sans MS"/>
            </a:endParaRPr>
          </a:p>
          <a:p>
            <a:pPr marL="0" lvl="0" indent="0" rtl="0">
              <a:spcBef>
                <a:spcPts val="0"/>
              </a:spcBef>
              <a:spcAft>
                <a:spcPts val="0"/>
              </a:spcAft>
              <a:buNone/>
            </a:pPr>
            <a:endParaRPr sz="2300" u="sng" dirty="0">
              <a:solidFill>
                <a:srgbClr val="FFFFFF"/>
              </a:solidFill>
              <a:latin typeface="Tempus Sans ITC" panose="04020404030D07020202" pitchFamily="82" charset="0"/>
              <a:ea typeface="Comic Sans MS"/>
              <a:cs typeface="Comic Sans MS"/>
              <a:sym typeface="Comic Sans MS"/>
            </a:endParaRPr>
          </a:p>
        </p:txBody>
      </p:sp>
      <p:pic>
        <p:nvPicPr>
          <p:cNvPr id="2050" name="Picture 2" descr="Logo">
            <a:extLst>
              <a:ext uri="{FF2B5EF4-FFF2-40B4-BE49-F238E27FC236}">
                <a16:creationId xmlns:a16="http://schemas.microsoft.com/office/drawing/2014/main" id="{0BA4D6FF-B33A-4C2D-86F3-091F236511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762FEA6-D877-B8FF-81FA-A6E4140652FF}"/>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E3BCEF81-D1C1-87E6-6005-08F65AEE1AC1}"/>
              </a:ext>
            </a:extLst>
          </p:cNvPr>
          <p:cNvSpPr/>
          <p:nvPr/>
        </p:nvSpPr>
        <p:spPr>
          <a:xfrm>
            <a:off x="148869" y="181935"/>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B80807C-83B6-CA8B-83FB-D0C72313E378}"/>
              </a:ext>
            </a:extLst>
          </p:cNvPr>
          <p:cNvSpPr/>
          <p:nvPr/>
        </p:nvSpPr>
        <p:spPr>
          <a:xfrm>
            <a:off x="243568"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pic>
        <p:nvPicPr>
          <p:cNvPr id="73" name="Google Shape;73;p15">
            <a:hlinkClick r:id="rId3"/>
          </p:cNvPr>
          <p:cNvPicPr preferRelativeResize="0"/>
          <p:nvPr/>
        </p:nvPicPr>
        <p:blipFill>
          <a:blip r:embed="rId4">
            <a:alphaModFix/>
          </a:blip>
          <a:stretch>
            <a:fillRect/>
          </a:stretch>
        </p:blipFill>
        <p:spPr>
          <a:xfrm>
            <a:off x="518550" y="0"/>
            <a:ext cx="8106900" cy="514349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pic>
        <p:nvPicPr>
          <p:cNvPr id="80" name="Google Shape;80;p16"/>
          <p:cNvPicPr preferRelativeResize="0"/>
          <p:nvPr/>
        </p:nvPicPr>
        <p:blipFill>
          <a:blip r:embed="rId3">
            <a:alphaModFix/>
          </a:blip>
          <a:stretch>
            <a:fillRect/>
          </a:stretch>
        </p:blipFill>
        <p:spPr>
          <a:xfrm>
            <a:off x="4626921" y="0"/>
            <a:ext cx="3918856" cy="5143499"/>
          </a:xfrm>
          <a:prstGeom prst="rect">
            <a:avLst/>
          </a:prstGeom>
          <a:noFill/>
          <a:ln>
            <a:noFill/>
          </a:ln>
        </p:spPr>
      </p:pic>
      <p:pic>
        <p:nvPicPr>
          <p:cNvPr id="81" name="Google Shape;81;p16"/>
          <p:cNvPicPr preferRelativeResize="0"/>
          <p:nvPr/>
        </p:nvPicPr>
        <p:blipFill>
          <a:blip r:embed="rId4">
            <a:alphaModFix/>
          </a:blip>
          <a:stretch>
            <a:fillRect/>
          </a:stretch>
        </p:blipFill>
        <p:spPr>
          <a:xfrm>
            <a:off x="663631" y="0"/>
            <a:ext cx="3976038" cy="514349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pic>
        <p:nvPicPr>
          <p:cNvPr id="88" name="Google Shape;88;p17"/>
          <p:cNvPicPr preferRelativeResize="0"/>
          <p:nvPr/>
        </p:nvPicPr>
        <p:blipFill>
          <a:blip r:embed="rId3">
            <a:alphaModFix/>
          </a:blip>
          <a:stretch>
            <a:fillRect/>
          </a:stretch>
        </p:blipFill>
        <p:spPr>
          <a:xfrm>
            <a:off x="559300" y="0"/>
            <a:ext cx="3910651" cy="5143501"/>
          </a:xfrm>
          <a:prstGeom prst="rect">
            <a:avLst/>
          </a:prstGeom>
          <a:noFill/>
          <a:ln>
            <a:noFill/>
          </a:ln>
        </p:spPr>
      </p:pic>
      <p:pic>
        <p:nvPicPr>
          <p:cNvPr id="89" name="Google Shape;89;p17"/>
          <p:cNvPicPr preferRelativeResize="0"/>
          <p:nvPr/>
        </p:nvPicPr>
        <p:blipFill>
          <a:blip r:embed="rId4">
            <a:alphaModFix/>
          </a:blip>
          <a:stretch>
            <a:fillRect/>
          </a:stretch>
        </p:blipFill>
        <p:spPr>
          <a:xfrm>
            <a:off x="4495788" y="0"/>
            <a:ext cx="3894175" cy="51435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pic>
        <p:nvPicPr>
          <p:cNvPr id="96" name="Google Shape;96;p18"/>
          <p:cNvPicPr preferRelativeResize="0"/>
          <p:nvPr/>
        </p:nvPicPr>
        <p:blipFill>
          <a:blip r:embed="rId3">
            <a:alphaModFix/>
          </a:blip>
          <a:stretch>
            <a:fillRect/>
          </a:stretch>
        </p:blipFill>
        <p:spPr>
          <a:xfrm>
            <a:off x="404020" y="0"/>
            <a:ext cx="3914111" cy="5143501"/>
          </a:xfrm>
          <a:prstGeom prst="rect">
            <a:avLst/>
          </a:prstGeom>
          <a:noFill/>
          <a:ln>
            <a:noFill/>
          </a:ln>
        </p:spPr>
      </p:pic>
      <p:pic>
        <p:nvPicPr>
          <p:cNvPr id="97" name="Google Shape;97;p18"/>
          <p:cNvPicPr preferRelativeResize="0"/>
          <p:nvPr/>
        </p:nvPicPr>
        <p:blipFill>
          <a:blip r:embed="rId4">
            <a:alphaModFix/>
          </a:blip>
          <a:stretch>
            <a:fillRect/>
          </a:stretch>
        </p:blipFill>
        <p:spPr>
          <a:xfrm>
            <a:off x="4318072" y="-575"/>
            <a:ext cx="3976657" cy="5143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42900" y="726395"/>
            <a:ext cx="8458200" cy="4401205"/>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Our Town Church School Vision</a:t>
            </a:r>
          </a:p>
          <a:p>
            <a:pPr algn="ctr"/>
            <a:endParaRPr lang="en" sz="1800" b="1" u="sng" dirty="0">
              <a:solidFill>
                <a:srgbClr val="002060"/>
              </a:solidFill>
              <a:latin typeface="Tempus Sans ITC" panose="04020404030D07020202" pitchFamily="82" charset="0"/>
              <a:ea typeface="Comic Sans MS"/>
              <a:cs typeface="Comic Sans MS"/>
            </a:endParaRPr>
          </a:p>
          <a:p>
            <a:pPr algn="ctr"/>
            <a:r>
              <a:rPr lang="en" sz="2300" dirty="0">
                <a:solidFill>
                  <a:srgbClr val="002060"/>
                </a:solidFill>
                <a:latin typeface="Tempus Sans ITC"/>
                <a:ea typeface="Comic Sans MS"/>
                <a:cs typeface="Comic Sans MS"/>
                <a:sym typeface="Comic Sans MS"/>
              </a:rPr>
              <a:t>Our Faith, our Values and our Christian ethos are the foundations of our school. Our</a:t>
            </a:r>
            <a:r>
              <a:rPr lang="en" sz="2300" dirty="0">
                <a:solidFill>
                  <a:srgbClr val="002060"/>
                </a:solidFill>
                <a:latin typeface="Tempus Sans ITC"/>
              </a:rPr>
              <a:t> school mission statement is:</a:t>
            </a:r>
          </a:p>
          <a:p>
            <a:pPr algn="ctr"/>
            <a:endParaRPr lang="en" sz="2300" dirty="0">
              <a:solidFill>
                <a:srgbClr val="002060"/>
              </a:solidFill>
              <a:latin typeface="Tempus Sans ITC"/>
            </a:endParaRPr>
          </a:p>
          <a:p>
            <a:pPr marL="285750" indent="-285750" algn="just">
              <a:buFont typeface="Symbol"/>
              <a:buChar char="•"/>
            </a:pPr>
            <a:r>
              <a:rPr lang="en-US" sz="1200" dirty="0">
                <a:solidFill>
                  <a:srgbClr val="002060"/>
                </a:solidFill>
                <a:latin typeface="Cavolini"/>
                <a:cs typeface="Cavolini"/>
              </a:rPr>
              <a:t>To encourage all children and adults to grow in confidence and to understand that they can reach for the stars.</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ensure that everyone feels valued and knows that they are part of God’s family.</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promote pride in our school family and our work.</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develop strong links between our school, our families, our church and the wider community.</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develop a love of learning that will last our whole lives and to share that love with those we meet.</a:t>
            </a:r>
            <a:endParaRPr lang="en" sz="1200" dirty="0">
              <a:solidFill>
                <a:srgbClr val="002060"/>
              </a:solidFill>
              <a:latin typeface="Cavolini"/>
              <a:cs typeface="Cavolini"/>
            </a:endParaRPr>
          </a:p>
          <a:p>
            <a:pPr marL="285750" indent="-285750" algn="just">
              <a:buFont typeface="Symbol"/>
              <a:buChar char="•"/>
            </a:pPr>
            <a:endParaRPr lang="en-US" sz="1200" dirty="0">
              <a:solidFill>
                <a:srgbClr val="002060"/>
              </a:solidFill>
              <a:latin typeface="Cavolini"/>
              <a:cs typeface="Cavolini"/>
            </a:endParaRPr>
          </a:p>
          <a:p>
            <a:pPr algn="just"/>
            <a:r>
              <a:rPr lang="en-US" sz="1200" i="1" dirty="0">
                <a:latin typeface="Cavolini"/>
                <a:cs typeface="Cavolini"/>
              </a:rPr>
              <a:t>This Mission Statement was created by the children of Town Church Primary with staff and Governors and approved by the Full Governing Body</a:t>
            </a:r>
            <a:endParaRPr lang="en-US" dirty="0"/>
          </a:p>
          <a:p>
            <a:pPr algn="ctr"/>
            <a:endParaRPr lang="en" sz="2300" dirty="0">
              <a:solidFill>
                <a:srgbClr val="002060"/>
              </a:solidFill>
              <a:latin typeface="Tempus Sans ITC"/>
            </a:endParaRPr>
          </a:p>
        </p:txBody>
      </p:sp>
      <p:sp>
        <p:nvSpPr>
          <p:cNvPr id="3" name="Rectangle 2">
            <a:extLst>
              <a:ext uri="{FF2B5EF4-FFF2-40B4-BE49-F238E27FC236}">
                <a16:creationId xmlns:a16="http://schemas.microsoft.com/office/drawing/2014/main" id="{5A508756-43CC-0693-D12B-76DF0E25F82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9C8911F-6BAA-8947-D76B-D5FD3EF27B0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3AF965D-DB3A-ED3E-B915-A9C7110D5A2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7F4FB3A-6F45-B26A-3585-8E24747BF4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1">
          <a:extLst>
            <a:ext uri="{FF2B5EF4-FFF2-40B4-BE49-F238E27FC236}">
              <a16:creationId xmlns:a16="http://schemas.microsoft.com/office/drawing/2014/main" id="{5F1CA8CC-9B53-4BF3-62A0-92AE7E67C1C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C89DAA1-0253-17DD-2F39-1B55791E7754}"/>
              </a:ext>
            </a:extLst>
          </p:cNvPr>
          <p:cNvSpPr txBox="1"/>
          <p:nvPr/>
        </p:nvSpPr>
        <p:spPr>
          <a:xfrm>
            <a:off x="342900" y="726395"/>
            <a:ext cx="8520707" cy="3827971"/>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Our 2026/27 School Improvement Priorities</a:t>
            </a:r>
            <a:endParaRPr lang="en-US" dirty="0">
              <a:latin typeface="Tempus Sans ITC"/>
            </a:endParaRPr>
          </a:p>
          <a:p>
            <a:pPr algn="ctr"/>
            <a:endParaRPr lang="en" sz="2800" b="1" u="sng" dirty="0">
              <a:solidFill>
                <a:srgbClr val="002060"/>
              </a:solidFill>
              <a:latin typeface="Tempus Sans ITC" panose="04020404030D07020202" pitchFamily="82" charset="0"/>
              <a:ea typeface="Comic Sans MS"/>
              <a:cs typeface="Comic Sans MS"/>
            </a:endParaRPr>
          </a:p>
          <a:p>
            <a:pPr marL="457200" indent="-457200" algn="ctr">
              <a:lnSpc>
                <a:spcPct val="150000"/>
              </a:lnSpc>
              <a:buAutoNum type="arabicPeriod"/>
            </a:pPr>
            <a:r>
              <a:rPr lang="en" sz="1800">
                <a:solidFill>
                  <a:srgbClr val="002060"/>
                </a:solidFill>
                <a:latin typeface="Tempus Sans ITC"/>
              </a:rPr>
              <a:t>To introduce and embed a play-based, in-the-moment approach.</a:t>
            </a:r>
            <a:endParaRPr lang="en" sz="1800" b="1">
              <a:solidFill>
                <a:srgbClr val="002060"/>
              </a:solidFill>
              <a:latin typeface="Tempus Sans ITC"/>
            </a:endParaRPr>
          </a:p>
          <a:p>
            <a:pPr marL="457200" indent="-457200" algn="ctr">
              <a:lnSpc>
                <a:spcPct val="150000"/>
              </a:lnSpc>
              <a:buAutoNum type="arabicPeriod"/>
            </a:pPr>
            <a:r>
              <a:rPr lang="en" sz="1800" dirty="0">
                <a:solidFill>
                  <a:srgbClr val="002060"/>
                </a:solidFill>
                <a:latin typeface="Tempus Sans ITC"/>
              </a:rPr>
              <a:t>To enhance and enrich Science and Technology provision and to raise standards.</a:t>
            </a:r>
          </a:p>
          <a:p>
            <a:pPr marL="457200" indent="-457200" algn="ctr">
              <a:lnSpc>
                <a:spcPct val="150000"/>
              </a:lnSpc>
              <a:buAutoNum type="arabicPeriod"/>
            </a:pPr>
            <a:r>
              <a:rPr lang="en" sz="1800" dirty="0">
                <a:solidFill>
                  <a:srgbClr val="002060"/>
                </a:solidFill>
                <a:latin typeface="Tempus Sans ITC"/>
              </a:rPr>
              <a:t>To improve standards of written Literacy across the curriculum.</a:t>
            </a:r>
          </a:p>
          <a:p>
            <a:pPr marL="457200" indent="-457200" algn="ctr">
              <a:lnSpc>
                <a:spcPct val="150000"/>
              </a:lnSpc>
              <a:buAutoNum type="arabicPeriod"/>
            </a:pPr>
            <a:r>
              <a:rPr lang="en" sz="1800" dirty="0">
                <a:solidFill>
                  <a:srgbClr val="002060"/>
                </a:solidFill>
                <a:latin typeface="Tempus Sans ITC"/>
              </a:rPr>
              <a:t>To further develop and expand our provision for vulnerable learners and those </a:t>
            </a:r>
            <a:r>
              <a:rPr lang="en" sz="1800">
                <a:solidFill>
                  <a:srgbClr val="002060"/>
                </a:solidFill>
                <a:latin typeface="Tempus Sans ITC"/>
              </a:rPr>
              <a:t>with additional learning needs.</a:t>
            </a:r>
          </a:p>
          <a:p>
            <a:pPr marL="457200" indent="-457200" algn="ctr">
              <a:lnSpc>
                <a:spcPct val="150000"/>
              </a:lnSpc>
              <a:buAutoNum type="arabicPeriod"/>
            </a:pPr>
            <a:r>
              <a:rPr lang="en" sz="1800" dirty="0">
                <a:solidFill>
                  <a:srgbClr val="002060"/>
                </a:solidFill>
                <a:latin typeface="Tempus Sans ITC"/>
              </a:rPr>
              <a:t>To further develop and enrich the children's experience of whole school collective worship.</a:t>
            </a:r>
          </a:p>
        </p:txBody>
      </p:sp>
      <p:sp>
        <p:nvSpPr>
          <p:cNvPr id="3" name="Rectangle 2">
            <a:extLst>
              <a:ext uri="{FF2B5EF4-FFF2-40B4-BE49-F238E27FC236}">
                <a16:creationId xmlns:a16="http://schemas.microsoft.com/office/drawing/2014/main" id="{38216635-711E-7C97-ECAF-3DAD13FDDCA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0BDADC-1D72-7740-8D18-0E2406019002}"/>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9825A52-48DE-5DC2-3419-8D91204758DF}"/>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1131AE2-C5A1-9873-1380-3301042AC8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33815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0" y="497796"/>
            <a:ext cx="9144000" cy="523220"/>
          </a:xfrm>
          <a:prstGeom prst="rect">
            <a:avLst/>
          </a:prstGeom>
          <a:noFill/>
        </p:spPr>
        <p:txBody>
          <a:bodyPr wrap="square">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Term Start and Finish Dates</a:t>
            </a:r>
          </a:p>
        </p:txBody>
      </p:sp>
      <p:sp>
        <p:nvSpPr>
          <p:cNvPr id="3" name="Rectangle 2">
            <a:extLst>
              <a:ext uri="{FF2B5EF4-FFF2-40B4-BE49-F238E27FC236}">
                <a16:creationId xmlns:a16="http://schemas.microsoft.com/office/drawing/2014/main" id="{0EB446B9-51F2-BFA9-D99A-AE866E669D3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5DA5A6C3-9DC1-8CC3-9F52-DD9B7DAA5E91}"/>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E0E772F-5DF4-F260-8462-B26D69D0F2B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91965E5E-1852-C430-38C3-13F7CF51D7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810D1238-E3B0-5035-7408-B11C5CF0E927}"/>
              </a:ext>
            </a:extLst>
          </p:cNvPr>
          <p:cNvPicPr>
            <a:picLocks noChangeAspect="1"/>
          </p:cNvPicPr>
          <p:nvPr/>
        </p:nvPicPr>
        <p:blipFill>
          <a:blip r:embed="rId4"/>
          <a:stretch>
            <a:fillRect/>
          </a:stretch>
        </p:blipFill>
        <p:spPr>
          <a:xfrm>
            <a:off x="587917" y="1097280"/>
            <a:ext cx="7785285" cy="3749040"/>
          </a:xfrm>
          <a:prstGeom prst="rect">
            <a:avLst/>
          </a:prstGeom>
        </p:spPr>
      </p:pic>
    </p:spTree>
    <p:extLst>
      <p:ext uri="{BB962C8B-B14F-4D97-AF65-F5344CB8AC3E}">
        <p14:creationId xmlns:p14="http://schemas.microsoft.com/office/powerpoint/2010/main" val="1113855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64331" y="676390"/>
            <a:ext cx="8408194" cy="1754326"/>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Attendance</a:t>
            </a:r>
            <a:endParaRPr lang="en" sz="2800" b="1" u="sng">
              <a:solidFill>
                <a:srgbClr val="002060"/>
              </a:solidFill>
              <a:latin typeface="Tempus Sans ITC"/>
              <a:ea typeface="Comic Sans MS"/>
              <a:cs typeface="Comic Sans MS"/>
            </a:endParaRPr>
          </a:p>
          <a:p>
            <a:pPr algn="ctr"/>
            <a:r>
              <a:rPr lang="en" sz="1600" dirty="0">
                <a:solidFill>
                  <a:srgbClr val="002060"/>
                </a:solidFill>
                <a:latin typeface="Tempus Sans ITC"/>
                <a:ea typeface="Comic Sans MS"/>
                <a:cs typeface="Comic Sans MS"/>
                <a:sym typeface="Comic Sans MS"/>
              </a:rPr>
              <a:t>Although we understand that children become unwell and we would not want yo to send a sick child to school. Good attendance is a key factor in their progress. A child with an attendance of 90% misses the equivalent of 1 school day every two weeks.</a:t>
            </a:r>
            <a:endParaRPr lang="en" sz="160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8FC7005D-6CCF-A995-6A5C-E42AC10478C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CC2AB85-F101-5EA6-989D-66062AED2A1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B12C2B3E-913A-F6B4-4B7C-A24C80E21C9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51D2CBB7-3B4D-7033-37E1-5F55001339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a:extLst>
              <a:ext uri="{FF2B5EF4-FFF2-40B4-BE49-F238E27FC236}">
                <a16:creationId xmlns:a16="http://schemas.microsoft.com/office/drawing/2014/main" id="{FF15D191-0FD2-E3ED-B153-8977D785C581}"/>
              </a:ext>
            </a:extLst>
          </p:cNvPr>
          <p:cNvGraphicFramePr>
            <a:graphicFrameLocks noGrp="1"/>
          </p:cNvGraphicFramePr>
          <p:nvPr>
            <p:extLst>
              <p:ext uri="{D42A27DB-BD31-4B8C-83A1-F6EECF244321}">
                <p14:modId xmlns:p14="http://schemas.microsoft.com/office/powerpoint/2010/main" val="1426116315"/>
              </p:ext>
            </p:extLst>
          </p:nvPr>
        </p:nvGraphicFramePr>
        <p:xfrm>
          <a:off x="1283018" y="2065401"/>
          <a:ext cx="6557132" cy="2438400"/>
        </p:xfrm>
        <a:graphic>
          <a:graphicData uri="http://schemas.openxmlformats.org/drawingml/2006/table">
            <a:tbl>
              <a:tblPr firstRow="1" bandRow="1">
                <a:tableStyleId>{5940675A-B579-460E-94D1-54222C63F5DA}</a:tableStyleId>
              </a:tblPr>
              <a:tblGrid>
                <a:gridCol w="3278566">
                  <a:extLst>
                    <a:ext uri="{9D8B030D-6E8A-4147-A177-3AD203B41FA5}">
                      <a16:colId xmlns:a16="http://schemas.microsoft.com/office/drawing/2014/main" val="4238917721"/>
                    </a:ext>
                  </a:extLst>
                </a:gridCol>
                <a:gridCol w="3278566">
                  <a:extLst>
                    <a:ext uri="{9D8B030D-6E8A-4147-A177-3AD203B41FA5}">
                      <a16:colId xmlns:a16="http://schemas.microsoft.com/office/drawing/2014/main" val="3517427806"/>
                    </a:ext>
                  </a:extLst>
                </a:gridCol>
              </a:tblGrid>
              <a:tr h="250827">
                <a:tc>
                  <a:txBody>
                    <a:bodyPr/>
                    <a:lstStyle/>
                    <a:p>
                      <a:r>
                        <a:rPr lang="en-GB" sz="1400" b="1" dirty="0">
                          <a:solidFill>
                            <a:srgbClr val="002060"/>
                          </a:solidFill>
                          <a:latin typeface="Tempus Sans ITC"/>
                        </a:rPr>
                        <a:t>97% attendance</a:t>
                      </a:r>
                    </a:p>
                  </a:txBody>
                  <a:tcPr/>
                </a:tc>
                <a:tc>
                  <a:txBody>
                    <a:bodyPr/>
                    <a:lstStyle/>
                    <a:p>
                      <a:r>
                        <a:rPr lang="en-GB" sz="1400" b="1" dirty="0">
                          <a:solidFill>
                            <a:srgbClr val="002060"/>
                          </a:solidFill>
                          <a:latin typeface="Tempus Sans ITC"/>
                        </a:rPr>
                        <a:t>5 days missed</a:t>
                      </a:r>
                    </a:p>
                  </a:txBody>
                  <a:tcPr/>
                </a:tc>
                <a:extLst>
                  <a:ext uri="{0D108BD9-81ED-4DB2-BD59-A6C34878D82A}">
                    <a16:rowId xmlns:a16="http://schemas.microsoft.com/office/drawing/2014/main" val="3131137192"/>
                  </a:ext>
                </a:extLst>
              </a:tr>
              <a:tr h="250827">
                <a:tc>
                  <a:txBody>
                    <a:bodyPr/>
                    <a:lstStyle/>
                    <a:p>
                      <a:r>
                        <a:rPr lang="en-GB" sz="1400" b="1" dirty="0">
                          <a:solidFill>
                            <a:srgbClr val="002060"/>
                          </a:solidFill>
                          <a:latin typeface="Tempus Sans ITC"/>
                        </a:rPr>
                        <a:t>95% attendance</a:t>
                      </a:r>
                    </a:p>
                  </a:txBody>
                  <a:tcPr/>
                </a:tc>
                <a:tc>
                  <a:txBody>
                    <a:bodyPr/>
                    <a:lstStyle/>
                    <a:p>
                      <a:r>
                        <a:rPr lang="en-GB" sz="1400" b="1" dirty="0">
                          <a:solidFill>
                            <a:srgbClr val="002060"/>
                          </a:solidFill>
                          <a:latin typeface="Tempus Sans ITC"/>
                        </a:rPr>
                        <a:t>10 days missed</a:t>
                      </a:r>
                    </a:p>
                  </a:txBody>
                  <a:tcPr/>
                </a:tc>
                <a:extLst>
                  <a:ext uri="{0D108BD9-81ED-4DB2-BD59-A6C34878D82A}">
                    <a16:rowId xmlns:a16="http://schemas.microsoft.com/office/drawing/2014/main" val="3203746238"/>
                  </a:ext>
                </a:extLst>
              </a:tr>
              <a:tr h="250827">
                <a:tc>
                  <a:txBody>
                    <a:bodyPr/>
                    <a:lstStyle/>
                    <a:p>
                      <a:r>
                        <a:rPr lang="en-GB" sz="1400" b="1" dirty="0">
                          <a:solidFill>
                            <a:srgbClr val="002060"/>
                          </a:solidFill>
                          <a:latin typeface="Tempus Sans ITC"/>
                        </a:rPr>
                        <a:t>90% attendance</a:t>
                      </a:r>
                    </a:p>
                  </a:txBody>
                  <a:tcPr/>
                </a:tc>
                <a:tc>
                  <a:txBody>
                    <a:bodyPr/>
                    <a:lstStyle/>
                    <a:p>
                      <a:r>
                        <a:rPr lang="en-GB" sz="1400" b="1" dirty="0">
                          <a:solidFill>
                            <a:srgbClr val="002060"/>
                          </a:solidFill>
                          <a:latin typeface="Tempus Sans ITC"/>
                        </a:rPr>
                        <a:t>20 days missed</a:t>
                      </a:r>
                    </a:p>
                  </a:txBody>
                  <a:tcPr/>
                </a:tc>
                <a:extLst>
                  <a:ext uri="{0D108BD9-81ED-4DB2-BD59-A6C34878D82A}">
                    <a16:rowId xmlns:a16="http://schemas.microsoft.com/office/drawing/2014/main" val="817735477"/>
                  </a:ext>
                </a:extLst>
              </a:tr>
              <a:tr h="250827">
                <a:tc>
                  <a:txBody>
                    <a:bodyPr/>
                    <a:lstStyle/>
                    <a:p>
                      <a:r>
                        <a:rPr lang="en-GB" sz="1400" b="1" dirty="0">
                          <a:solidFill>
                            <a:srgbClr val="002060"/>
                          </a:solidFill>
                          <a:latin typeface="Tempus Sans ITC"/>
                        </a:rPr>
                        <a:t>85% attendance</a:t>
                      </a:r>
                    </a:p>
                  </a:txBody>
                  <a:tcPr/>
                </a:tc>
                <a:tc>
                  <a:txBody>
                    <a:bodyPr/>
                    <a:lstStyle/>
                    <a:p>
                      <a:r>
                        <a:rPr lang="en-GB" sz="1400" b="1" dirty="0">
                          <a:solidFill>
                            <a:srgbClr val="002060"/>
                          </a:solidFill>
                          <a:latin typeface="Tempus Sans ITC"/>
                        </a:rPr>
                        <a:t>30 days missed</a:t>
                      </a:r>
                    </a:p>
                  </a:txBody>
                  <a:tcPr/>
                </a:tc>
                <a:extLst>
                  <a:ext uri="{0D108BD9-81ED-4DB2-BD59-A6C34878D82A}">
                    <a16:rowId xmlns:a16="http://schemas.microsoft.com/office/drawing/2014/main" val="3401142863"/>
                  </a:ext>
                </a:extLst>
              </a:tr>
              <a:tr h="250827">
                <a:tc>
                  <a:txBody>
                    <a:bodyPr/>
                    <a:lstStyle/>
                    <a:p>
                      <a:r>
                        <a:rPr lang="en-GB" sz="1400" b="1" dirty="0">
                          <a:solidFill>
                            <a:srgbClr val="002060"/>
                          </a:solidFill>
                          <a:latin typeface="Tempus Sans ITC"/>
                        </a:rPr>
                        <a:t>80% attendance</a:t>
                      </a:r>
                    </a:p>
                  </a:txBody>
                  <a:tcPr/>
                </a:tc>
                <a:tc>
                  <a:txBody>
                    <a:bodyPr/>
                    <a:lstStyle/>
                    <a:p>
                      <a:r>
                        <a:rPr lang="en-GB" sz="1400" b="1" dirty="0">
                          <a:solidFill>
                            <a:srgbClr val="002060"/>
                          </a:solidFill>
                          <a:latin typeface="Tempus Sans ITC"/>
                        </a:rPr>
                        <a:t>40 days missed</a:t>
                      </a:r>
                    </a:p>
                  </a:txBody>
                  <a:tcPr/>
                </a:tc>
                <a:extLst>
                  <a:ext uri="{0D108BD9-81ED-4DB2-BD59-A6C34878D82A}">
                    <a16:rowId xmlns:a16="http://schemas.microsoft.com/office/drawing/2014/main" val="3571316516"/>
                  </a:ext>
                </a:extLst>
              </a:tr>
              <a:tr h="250827">
                <a:tc>
                  <a:txBody>
                    <a:bodyPr/>
                    <a:lstStyle/>
                    <a:p>
                      <a:r>
                        <a:rPr lang="en-GB" sz="1400" b="1" dirty="0">
                          <a:solidFill>
                            <a:srgbClr val="002060"/>
                          </a:solidFill>
                          <a:latin typeface="Tempus Sans ITC"/>
                        </a:rPr>
                        <a:t>75% attendance</a:t>
                      </a:r>
                    </a:p>
                  </a:txBody>
                  <a:tcPr/>
                </a:tc>
                <a:tc>
                  <a:txBody>
                    <a:bodyPr/>
                    <a:lstStyle/>
                    <a:p>
                      <a:r>
                        <a:rPr lang="en-GB" sz="1400" b="1" dirty="0">
                          <a:solidFill>
                            <a:srgbClr val="002060"/>
                          </a:solidFill>
                          <a:latin typeface="Tempus Sans ITC"/>
                        </a:rPr>
                        <a:t>50 days missed</a:t>
                      </a:r>
                    </a:p>
                  </a:txBody>
                  <a:tcPr/>
                </a:tc>
                <a:extLst>
                  <a:ext uri="{0D108BD9-81ED-4DB2-BD59-A6C34878D82A}">
                    <a16:rowId xmlns:a16="http://schemas.microsoft.com/office/drawing/2014/main" val="277933788"/>
                  </a:ext>
                </a:extLst>
              </a:tr>
              <a:tr h="250827">
                <a:tc>
                  <a:txBody>
                    <a:bodyPr/>
                    <a:lstStyle/>
                    <a:p>
                      <a:r>
                        <a:rPr lang="en-GB" sz="1400" b="1" dirty="0">
                          <a:solidFill>
                            <a:srgbClr val="002060"/>
                          </a:solidFill>
                          <a:latin typeface="Tempus Sans ITC"/>
                        </a:rPr>
                        <a:t>70%attendance</a:t>
                      </a:r>
                    </a:p>
                  </a:txBody>
                  <a:tcPr/>
                </a:tc>
                <a:tc>
                  <a:txBody>
                    <a:bodyPr/>
                    <a:lstStyle/>
                    <a:p>
                      <a:r>
                        <a:rPr lang="en-GB" sz="1400" b="1" dirty="0">
                          <a:solidFill>
                            <a:srgbClr val="002060"/>
                          </a:solidFill>
                          <a:latin typeface="Tempus Sans ITC"/>
                        </a:rPr>
                        <a:t>60 days missed</a:t>
                      </a:r>
                    </a:p>
                  </a:txBody>
                  <a:tcPr/>
                </a:tc>
                <a:extLst>
                  <a:ext uri="{0D108BD9-81ED-4DB2-BD59-A6C34878D82A}">
                    <a16:rowId xmlns:a16="http://schemas.microsoft.com/office/drawing/2014/main" val="3069028017"/>
                  </a:ext>
                </a:extLst>
              </a:tr>
              <a:tr h="250827">
                <a:tc>
                  <a:txBody>
                    <a:bodyPr/>
                    <a:lstStyle/>
                    <a:p>
                      <a:r>
                        <a:rPr lang="en-GB" sz="1400" b="1" dirty="0">
                          <a:solidFill>
                            <a:srgbClr val="002060"/>
                          </a:solidFill>
                          <a:latin typeface="Tempus Sans ITC"/>
                        </a:rPr>
                        <a:t>65% attendance</a:t>
                      </a:r>
                    </a:p>
                  </a:txBody>
                  <a:tcPr/>
                </a:tc>
                <a:tc>
                  <a:txBody>
                    <a:bodyPr/>
                    <a:lstStyle/>
                    <a:p>
                      <a:r>
                        <a:rPr lang="en-GB" sz="1400" b="1" dirty="0">
                          <a:solidFill>
                            <a:srgbClr val="002060"/>
                          </a:solidFill>
                          <a:latin typeface="Tempus Sans ITC"/>
                        </a:rPr>
                        <a:t>70 days missed</a:t>
                      </a:r>
                    </a:p>
                  </a:txBody>
                  <a:tcPr/>
                </a:tc>
                <a:extLst>
                  <a:ext uri="{0D108BD9-81ED-4DB2-BD59-A6C34878D82A}">
                    <a16:rowId xmlns:a16="http://schemas.microsoft.com/office/drawing/2014/main" val="2371867953"/>
                  </a:ext>
                </a:extLst>
              </a:tr>
            </a:tbl>
          </a:graphicData>
        </a:graphic>
      </p:graphicFrame>
    </p:spTree>
    <p:extLst>
      <p:ext uri="{BB962C8B-B14F-4D97-AF65-F5344CB8AC3E}">
        <p14:creationId xmlns:p14="http://schemas.microsoft.com/office/powerpoint/2010/main" val="1007686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0"/>
          <p:cNvSpPr txBox="1">
            <a:spLocks noGrp="1"/>
          </p:cNvSpPr>
          <p:nvPr>
            <p:ph type="ctrTitle"/>
          </p:nvPr>
        </p:nvSpPr>
        <p:spPr>
          <a:xfrm>
            <a:off x="0" y="2107751"/>
            <a:ext cx="9144000" cy="29967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Inquiry Based Learning</a:t>
            </a:r>
            <a:br>
              <a:rPr lang="en" sz="2800" b="1" u="sng" dirty="0">
                <a:latin typeface="Tempus Sans ITC" panose="04020404030D07020202" pitchFamily="82" charset="0"/>
                <a:ea typeface="Comic Sans MS"/>
                <a:cs typeface="Comic Sans MS"/>
              </a:rPr>
            </a:br>
            <a:endParaRPr sz="2800" b="1" dirty="0">
              <a:solidFill>
                <a:srgbClr val="002060"/>
              </a:solidFill>
              <a:latin typeface="Tempus Sans ITC" panose="04020404030D07020202" pitchFamily="82" charset="0"/>
              <a:ea typeface="Comic Sans MS"/>
              <a:cs typeface="Comic Sans MS"/>
              <a:sym typeface="Comic Sans MS"/>
            </a:endParaRPr>
          </a:p>
          <a:p>
            <a:pPr marL="457200" algn="l"/>
            <a:r>
              <a:rPr lang="en" sz="2800" b="1" u="sng" dirty="0">
                <a:solidFill>
                  <a:srgbClr val="002060"/>
                </a:solidFill>
                <a:latin typeface="Tempus Sans ITC"/>
                <a:ea typeface="Comic Sans MS"/>
                <a:cs typeface="Comic Sans MS"/>
                <a:sym typeface="Comic Sans MS"/>
              </a:rPr>
              <a:t>Autumn Term:</a:t>
            </a:r>
            <a:br>
              <a:rPr lang="en" sz="2800" b="1" u="sng" dirty="0">
                <a:latin typeface="Tempus Sans ITC" panose="04020404030D07020202" pitchFamily="82" charset="0"/>
                <a:ea typeface="Comic Sans MS"/>
                <a:cs typeface="Comic Sans MS"/>
              </a:rPr>
            </a:br>
            <a:r>
              <a:rPr lang="en" sz="2800" dirty="0">
                <a:solidFill>
                  <a:srgbClr val="002060"/>
                </a:solidFill>
                <a:latin typeface="Tempus Sans ITC"/>
                <a:ea typeface="Comic Sans MS"/>
                <a:cs typeface="Comic Sans MS"/>
              </a:rPr>
              <a:t>Who makes decisions and how can children make a difference?</a:t>
            </a:r>
            <a:br>
              <a:rPr lang="en" sz="2300" dirty="0">
                <a:latin typeface="Tempus Sans ITC" panose="04020404030D07020202" pitchFamily="82" charset="0"/>
                <a:ea typeface="Comic Sans MS"/>
                <a:cs typeface="Comic Sans MS"/>
              </a:rPr>
            </a:br>
            <a:r>
              <a:rPr lang="en" sz="2800" b="1" u="sng" dirty="0">
                <a:solidFill>
                  <a:srgbClr val="002060"/>
                </a:solidFill>
                <a:latin typeface="Tempus Sans ITC"/>
                <a:ea typeface="Comic Sans MS"/>
                <a:cs typeface="Comic Sans MS"/>
                <a:sym typeface="Comic Sans MS"/>
              </a:rPr>
              <a:t>Spring Term:</a:t>
            </a:r>
            <a:br>
              <a:rPr lang="en" sz="2800" b="1" u="sng" dirty="0">
                <a:latin typeface="Tempus Sans ITC" panose="04020404030D07020202" pitchFamily="82" charset="0"/>
                <a:ea typeface="Comic Sans MS"/>
                <a:cs typeface="Comic Sans MS"/>
              </a:rPr>
            </a:br>
            <a:r>
              <a:rPr lang="en" sz="2800" dirty="0">
                <a:solidFill>
                  <a:srgbClr val="002060"/>
                </a:solidFill>
                <a:latin typeface="Tempus Sans ITC"/>
                <a:ea typeface="Comic Sans MS"/>
              </a:rPr>
              <a:t>Is the illustrator more important than the author?</a:t>
            </a:r>
            <a:br>
              <a:rPr lang="en" sz="2800" b="1" dirty="0">
                <a:latin typeface="Tempus Sans ITC" panose="04020404030D07020202" pitchFamily="82" charset="0"/>
                <a:ea typeface="Comic Sans MS"/>
                <a:cs typeface="Comic Sans MS"/>
              </a:rPr>
            </a:br>
            <a:r>
              <a:rPr lang="en" sz="2800" b="1" u="sng" dirty="0">
                <a:solidFill>
                  <a:srgbClr val="002060"/>
                </a:solidFill>
                <a:latin typeface="Tempus Sans ITC"/>
                <a:ea typeface="Comic Sans MS"/>
                <a:cs typeface="Comic Sans MS"/>
                <a:sym typeface="Comic Sans MS"/>
              </a:rPr>
              <a:t>Summer Term:</a:t>
            </a:r>
            <a:br>
              <a:rPr lang="en" sz="2800" b="1" u="sng" dirty="0">
                <a:solidFill>
                  <a:srgbClr val="002060"/>
                </a:solidFill>
                <a:latin typeface="Tempus Sans ITC"/>
                <a:ea typeface="Comic Sans MS"/>
                <a:cs typeface="Comic Sans MS"/>
              </a:rPr>
            </a:br>
            <a:r>
              <a:rPr lang="en" sz="2800" dirty="0">
                <a:solidFill>
                  <a:srgbClr val="002060"/>
                </a:solidFill>
                <a:latin typeface="Tempus Sans ITC"/>
                <a:ea typeface="Comic Sans MS"/>
                <a:cs typeface="Comic Sans MS"/>
              </a:rPr>
              <a:t>What are the benefits and challenges of growing our own food in Wales?</a:t>
            </a:r>
            <a:endParaRPr lang="en" sz="2300" dirty="0">
              <a:solidFill>
                <a:srgbClr val="002060"/>
              </a:solidFill>
              <a:latin typeface="Tempus Sans ITC"/>
              <a:ea typeface="Comic Sans MS"/>
              <a:cs typeface="Comic Sans MS"/>
            </a:endParaRPr>
          </a:p>
          <a:p>
            <a:pPr marL="2743200" lvl="0" indent="0" algn="l" rtl="0">
              <a:spcBef>
                <a:spcPts val="0"/>
              </a:spcBef>
              <a:spcAft>
                <a:spcPts val="0"/>
              </a:spcAft>
              <a:buNone/>
            </a:pPr>
            <a:endParaRPr sz="3000" dirty="0">
              <a:solidFill>
                <a:srgbClr val="FFFFFF"/>
              </a:solidFill>
              <a:latin typeface="Comic Sans MS"/>
              <a:ea typeface="Comic Sans MS"/>
              <a:cs typeface="Comic Sans MS"/>
              <a:sym typeface="Comic Sans MS"/>
            </a:endParaRPr>
          </a:p>
        </p:txBody>
      </p:sp>
      <p:sp>
        <p:nvSpPr>
          <p:cNvPr id="3" name="Rectangle 2">
            <a:extLst>
              <a:ext uri="{FF2B5EF4-FFF2-40B4-BE49-F238E27FC236}">
                <a16:creationId xmlns:a16="http://schemas.microsoft.com/office/drawing/2014/main" id="{94155D06-E722-389A-CA18-C039E204A5FB}"/>
              </a:ext>
            </a:extLst>
          </p:cNvPr>
          <p:cNvSpPr/>
          <p:nvPr/>
        </p:nvSpPr>
        <p:spPr>
          <a:xfrm>
            <a:off x="84575" y="177392"/>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9DA1B6A-C847-3FCC-46EE-7298D8966FA9}"/>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FC088FB-673B-68CA-693C-43AA71971C2C}"/>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263E8F75-D8E8-FD17-B5E1-5DA64FFFB4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9">
          <a:extLst>
            <a:ext uri="{FF2B5EF4-FFF2-40B4-BE49-F238E27FC236}">
              <a16:creationId xmlns:a16="http://schemas.microsoft.com/office/drawing/2014/main" id="{FDF5CC0D-2124-0780-1C34-7BDA4B25B5BA}"/>
            </a:ext>
          </a:extLst>
        </p:cNvPr>
        <p:cNvGrpSpPr/>
        <p:nvPr/>
      </p:nvGrpSpPr>
      <p:grpSpPr>
        <a:xfrm>
          <a:off x="0" y="0"/>
          <a:ext cx="0" cy="0"/>
          <a:chOff x="0" y="0"/>
          <a:chExt cx="0" cy="0"/>
        </a:xfrm>
      </p:grpSpPr>
      <p:sp>
        <p:nvSpPr>
          <p:cNvPr id="110" name="Google Shape;110;p20">
            <a:extLst>
              <a:ext uri="{FF2B5EF4-FFF2-40B4-BE49-F238E27FC236}">
                <a16:creationId xmlns:a16="http://schemas.microsoft.com/office/drawing/2014/main" id="{111F94BD-3524-1AFA-3EC1-973AF2472497}"/>
              </a:ext>
            </a:extLst>
          </p:cNvPr>
          <p:cNvSpPr txBox="1">
            <a:spLocks noGrp="1"/>
          </p:cNvSpPr>
          <p:nvPr>
            <p:ph type="ctrTitle"/>
          </p:nvPr>
        </p:nvSpPr>
        <p:spPr>
          <a:xfrm>
            <a:off x="0" y="2107751"/>
            <a:ext cx="9144000" cy="2996700"/>
          </a:xfrm>
          <a:prstGeom prst="rect">
            <a:avLst/>
          </a:prstGeom>
        </p:spPr>
        <p:txBody>
          <a:bodyPr spcFirstLastPara="1" wrap="square" lIns="91425" tIns="91425" rIns="91425" bIns="91425" anchor="b" anchorCtr="0">
            <a:noAutofit/>
          </a:bodyPr>
          <a:lstStyle/>
          <a:p>
            <a:r>
              <a:rPr lang="en" sz="2000" b="1" u="sng" dirty="0">
                <a:latin typeface="Tempus Sans ITC"/>
                <a:ea typeface="Comic Sans MS"/>
                <a:cs typeface="Comic Sans MS"/>
              </a:rPr>
              <a:t>What will my child be learning this term?</a:t>
            </a:r>
            <a:br>
              <a:rPr lang="en" sz="2000" b="1" u="sng" dirty="0">
                <a:latin typeface="Tempus Sans ITC" panose="04020404030D07020202" pitchFamily="82" charset="0"/>
                <a:ea typeface="Comic Sans MS"/>
                <a:cs typeface="Comic Sans MS"/>
              </a:rPr>
            </a:br>
            <a:endParaRPr lang="en-US" sz="2000" b="1">
              <a:solidFill>
                <a:srgbClr val="002060"/>
              </a:solidFill>
              <a:latin typeface="Tempus Sans ITC" panose="04020404030D07020202" pitchFamily="82" charset="0"/>
              <a:ea typeface="Comic Sans MS"/>
              <a:cs typeface="Comic Sans MS"/>
            </a:endParaRPr>
          </a:p>
          <a:p>
            <a:pPr marL="457200" algn="l"/>
            <a:r>
              <a:rPr lang="en" sz="2000" b="1" u="sng" dirty="0" err="1">
                <a:solidFill>
                  <a:srgbClr val="002060"/>
                </a:solidFill>
                <a:latin typeface="Tempus Sans ITC"/>
                <a:ea typeface="Comic Sans MS"/>
                <a:cs typeface="Comic Sans MS"/>
                <a:sym typeface="Comic Sans MS"/>
              </a:rPr>
              <a:t>Maths</a:t>
            </a:r>
            <a:r>
              <a:rPr lang="en" sz="2000" b="1" u="sng" dirty="0">
                <a:solidFill>
                  <a:srgbClr val="002060"/>
                </a:solidFill>
                <a:latin typeface="Tempus Sans ITC"/>
                <a:ea typeface="Comic Sans MS"/>
                <a:cs typeface="Comic Sans MS"/>
                <a:sym typeface="Comic Sans MS"/>
              </a:rPr>
              <a:t>:</a:t>
            </a:r>
            <a:br>
              <a:rPr lang="en" sz="2000" b="1" u="sng" dirty="0">
                <a:latin typeface="Tempus Sans ITC" panose="04020404030D07020202" pitchFamily="82" charset="0"/>
                <a:ea typeface="Comic Sans MS"/>
                <a:cs typeface="Comic Sans MS"/>
              </a:rPr>
            </a:br>
            <a:r>
              <a:rPr lang="en" sz="1800" b="1" dirty="0">
                <a:solidFill>
                  <a:srgbClr val="002060"/>
                </a:solidFill>
                <a:latin typeface="Tempus Sans ITC"/>
                <a:ea typeface="Comic Sans MS"/>
                <a:cs typeface="Comic Sans MS"/>
              </a:rPr>
              <a:t>Block 1 -place value – Y4 up to 10,000, Y5 up to 100,000.</a:t>
            </a:r>
            <a:br>
              <a:rPr lang="en" sz="1800" b="1" dirty="0">
                <a:latin typeface="Tempus Sans ITC"/>
                <a:ea typeface="Comic Sans MS"/>
                <a:cs typeface="Comic Sans MS"/>
              </a:rPr>
            </a:br>
            <a:r>
              <a:rPr lang="en" sz="1800" b="1" dirty="0">
                <a:solidFill>
                  <a:srgbClr val="002060"/>
                </a:solidFill>
                <a:latin typeface="Tempus Sans ITC"/>
                <a:ea typeface="Comic Sans MS"/>
                <a:cs typeface="Comic Sans MS"/>
              </a:rPr>
              <a:t>Block 2 - addition and subtraction – using column method and counting on and back.</a:t>
            </a:r>
            <a:br>
              <a:rPr lang="en" sz="1800" b="1" dirty="0">
                <a:solidFill>
                  <a:srgbClr val="002060"/>
                </a:solidFill>
                <a:latin typeface="Tempus Sans ITC"/>
                <a:ea typeface="Comic Sans MS"/>
                <a:cs typeface="Comic Sans MS"/>
              </a:rPr>
            </a:br>
            <a:r>
              <a:rPr lang="en" sz="1800" b="1" dirty="0">
                <a:solidFill>
                  <a:srgbClr val="002060"/>
                </a:solidFill>
                <a:latin typeface="Tempus Sans ITC"/>
                <a:ea typeface="Comic Sans MS"/>
                <a:cs typeface="Comic Sans MS"/>
              </a:rPr>
              <a:t>Block 3 – multiplication and division </a:t>
            </a:r>
            <a:br>
              <a:rPr lang="en" sz="1800" b="1" dirty="0">
                <a:solidFill>
                  <a:srgbClr val="002060"/>
                </a:solidFill>
                <a:latin typeface="Tempus Sans ITC"/>
                <a:ea typeface="Comic Sans MS"/>
                <a:cs typeface="Comic Sans MS"/>
              </a:rPr>
            </a:br>
            <a:r>
              <a:rPr lang="en" sz="1800" b="1" dirty="0">
                <a:solidFill>
                  <a:srgbClr val="002060"/>
                </a:solidFill>
                <a:latin typeface="Tempus Sans ITC"/>
                <a:ea typeface="Comic Sans MS"/>
                <a:cs typeface="Comic Sans MS"/>
              </a:rPr>
              <a:t>We will also cover some algebra, statistics and shape this term.</a:t>
            </a:r>
            <a:br>
              <a:rPr lang="en" sz="1800" b="1" dirty="0">
                <a:solidFill>
                  <a:srgbClr val="002060"/>
                </a:solidFill>
                <a:latin typeface="Tempus Sans ITC"/>
                <a:ea typeface="Comic Sans MS"/>
                <a:cs typeface="Comic Sans MS"/>
              </a:rPr>
            </a:br>
            <a:r>
              <a:rPr lang="en" sz="1800" b="1" u="sng" dirty="0">
                <a:solidFill>
                  <a:srgbClr val="002060"/>
                </a:solidFill>
                <a:latin typeface="Tempus Sans ITC"/>
                <a:ea typeface="Comic Sans MS"/>
                <a:cs typeface="Comic Sans MS"/>
              </a:rPr>
              <a:t>Literacy</a:t>
            </a:r>
            <a:br>
              <a:rPr lang="en" sz="1800" b="1" u="sng" dirty="0">
                <a:solidFill>
                  <a:srgbClr val="002060"/>
                </a:solidFill>
                <a:latin typeface="Tempus Sans ITC"/>
                <a:ea typeface="Comic Sans MS"/>
                <a:cs typeface="Comic Sans MS"/>
              </a:rPr>
            </a:br>
            <a:r>
              <a:rPr lang="en" sz="1800" b="1" dirty="0">
                <a:solidFill>
                  <a:srgbClr val="002060"/>
                </a:solidFill>
                <a:latin typeface="Tempus Sans ITC"/>
                <a:ea typeface="Comic Sans MS"/>
                <a:cs typeface="Comic Sans MS"/>
              </a:rPr>
              <a:t>Unit 1 – persuasive writing</a:t>
            </a:r>
            <a:br>
              <a:rPr lang="en" sz="1800" b="1" dirty="0">
                <a:solidFill>
                  <a:srgbClr val="002060"/>
                </a:solidFill>
                <a:latin typeface="Tempus Sans ITC"/>
                <a:ea typeface="Comic Sans MS"/>
                <a:cs typeface="Comic Sans MS"/>
              </a:rPr>
            </a:br>
            <a:r>
              <a:rPr lang="en" sz="1800" b="1" dirty="0">
                <a:solidFill>
                  <a:srgbClr val="002060"/>
                </a:solidFill>
                <a:latin typeface="Tempus Sans ITC"/>
                <a:ea typeface="Comic Sans MS"/>
                <a:cs typeface="Comic Sans MS"/>
              </a:rPr>
              <a:t>Unit 2 – narrative</a:t>
            </a:r>
            <a:br>
              <a:rPr lang="en" sz="1800" b="1" dirty="0">
                <a:solidFill>
                  <a:srgbClr val="002060"/>
                </a:solidFill>
                <a:latin typeface="Tempus Sans ITC"/>
                <a:ea typeface="Comic Sans MS"/>
                <a:cs typeface="Comic Sans MS"/>
              </a:rPr>
            </a:br>
            <a:r>
              <a:rPr lang="en" sz="1800" b="1" dirty="0">
                <a:solidFill>
                  <a:srgbClr val="002060"/>
                </a:solidFill>
                <a:latin typeface="Tempus Sans ITC"/>
                <a:ea typeface="Comic Sans MS"/>
                <a:cs typeface="Comic Sans MS"/>
              </a:rPr>
              <a:t>Unit 3 - recount</a:t>
            </a:r>
            <a:br>
              <a:rPr lang="en" sz="1600" b="1" dirty="0">
                <a:latin typeface="Tempus Sans ITC"/>
                <a:ea typeface="Comic Sans MS"/>
                <a:cs typeface="Comic Sans MS"/>
              </a:rPr>
            </a:br>
            <a:r>
              <a:rPr lang="en" sz="2000" b="1" u="sng" dirty="0">
                <a:solidFill>
                  <a:srgbClr val="002060"/>
                </a:solidFill>
                <a:latin typeface="Tempus Sans ITC"/>
                <a:ea typeface="Comic Sans MS"/>
                <a:cs typeface="Comic Sans MS"/>
              </a:rPr>
              <a:t>Inquiry:</a:t>
            </a:r>
            <a:br>
              <a:rPr lang="en" sz="2000" b="1" u="sng" dirty="0">
                <a:latin typeface="Tempus Sans ITC"/>
                <a:ea typeface="Comic Sans MS"/>
                <a:cs typeface="Comic Sans MS"/>
              </a:rPr>
            </a:br>
            <a:r>
              <a:rPr lang="en" sz="1800" b="1" dirty="0">
                <a:solidFill>
                  <a:srgbClr val="002060"/>
                </a:solidFill>
                <a:latin typeface="Tempus Sans ITC"/>
                <a:ea typeface="Comic Sans MS"/>
                <a:cs typeface="Comic Sans MS"/>
              </a:rPr>
              <a:t>Can our voices make a difference?</a:t>
            </a:r>
            <a:br>
              <a:rPr lang="en" sz="1800" b="1" u="sng" dirty="0">
                <a:latin typeface="Tempus Sans ITC"/>
                <a:ea typeface="Comic Sans MS"/>
                <a:cs typeface="Comic Sans MS"/>
              </a:rPr>
            </a:br>
            <a:r>
              <a:rPr lang="en" sz="1800" b="1" dirty="0">
                <a:solidFill>
                  <a:srgbClr val="002060"/>
                </a:solidFill>
                <a:latin typeface="Tempus Sans ITC"/>
                <a:ea typeface="Comic Sans MS"/>
                <a:cs typeface="Comic Sans MS"/>
              </a:rPr>
              <a:t>This links to the Rights of the Child, we have a workshop from the Senedd for the children this week and a visit to the Mayor's </a:t>
            </a:r>
            <a:r>
              <a:rPr lang="en" sz="1800" b="1" dirty="0" err="1">
                <a:solidFill>
                  <a:srgbClr val="002060"/>
                </a:solidFill>
                <a:latin typeface="Tempus Sans ITC"/>
                <a:ea typeface="Comic Sans MS"/>
                <a:cs typeface="Comic Sans MS"/>
              </a:rPr>
              <a:t>Parlour</a:t>
            </a:r>
            <a:r>
              <a:rPr lang="en" sz="1800" b="1" dirty="0">
                <a:solidFill>
                  <a:srgbClr val="002060"/>
                </a:solidFill>
                <a:latin typeface="Tempus Sans ITC"/>
                <a:ea typeface="Comic Sans MS"/>
                <a:cs typeface="Comic Sans MS"/>
              </a:rPr>
              <a:t> in Pontypridd on 28th September.</a:t>
            </a:r>
            <a:endParaRPr lang="en" sz="1800" dirty="0">
              <a:latin typeface="Tempus Sans ITC"/>
              <a:ea typeface="Comic Sans MS"/>
              <a:cs typeface="Comic Sans MS"/>
            </a:endParaRPr>
          </a:p>
          <a:p>
            <a:pPr marL="2743200" lvl="0" indent="0" algn="l" rtl="0">
              <a:spcBef>
                <a:spcPts val="0"/>
              </a:spcBef>
              <a:spcAft>
                <a:spcPts val="0"/>
              </a:spcAft>
              <a:buNone/>
            </a:pPr>
            <a:endParaRPr sz="3000" dirty="0">
              <a:solidFill>
                <a:srgbClr val="FFFFFF"/>
              </a:solidFill>
              <a:latin typeface="Comic Sans MS"/>
              <a:ea typeface="Comic Sans MS"/>
              <a:cs typeface="Comic Sans MS"/>
              <a:sym typeface="Comic Sans MS"/>
            </a:endParaRPr>
          </a:p>
        </p:txBody>
      </p:sp>
      <p:sp>
        <p:nvSpPr>
          <p:cNvPr id="3" name="Rectangle 2">
            <a:extLst>
              <a:ext uri="{FF2B5EF4-FFF2-40B4-BE49-F238E27FC236}">
                <a16:creationId xmlns:a16="http://schemas.microsoft.com/office/drawing/2014/main" id="{A5EDAF98-DF3A-AC1E-9EA2-4CE5898C3A5A}"/>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D5AD9943-AC45-AE9C-EAC8-CC8E62D3BC89}"/>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DE11E572-511E-A7C0-7697-BF8A8E9361E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48D4D257-A53D-1634-2A01-B5928EC125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13379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09">
          <a:extLst>
            <a:ext uri="{FF2B5EF4-FFF2-40B4-BE49-F238E27FC236}">
              <a16:creationId xmlns:a16="http://schemas.microsoft.com/office/drawing/2014/main" id="{E08992D2-41B7-2378-3B3E-51109E1699CF}"/>
            </a:ext>
          </a:extLst>
        </p:cNvPr>
        <p:cNvGrpSpPr/>
        <p:nvPr/>
      </p:nvGrpSpPr>
      <p:grpSpPr>
        <a:xfrm>
          <a:off x="0" y="0"/>
          <a:ext cx="0" cy="0"/>
          <a:chOff x="0" y="0"/>
          <a:chExt cx="0" cy="0"/>
        </a:xfrm>
      </p:grpSpPr>
      <p:sp>
        <p:nvSpPr>
          <p:cNvPr id="110" name="Google Shape;110;p20">
            <a:extLst>
              <a:ext uri="{FF2B5EF4-FFF2-40B4-BE49-F238E27FC236}">
                <a16:creationId xmlns:a16="http://schemas.microsoft.com/office/drawing/2014/main" id="{3D36D803-BD5E-D4EF-8B52-FBF1580BCBF7}"/>
              </a:ext>
            </a:extLst>
          </p:cNvPr>
          <p:cNvSpPr txBox="1">
            <a:spLocks noGrp="1"/>
          </p:cNvSpPr>
          <p:nvPr>
            <p:ph type="ctrTitle"/>
          </p:nvPr>
        </p:nvSpPr>
        <p:spPr>
          <a:xfrm>
            <a:off x="0" y="2107751"/>
            <a:ext cx="9144000" cy="2996700"/>
          </a:xfrm>
          <a:prstGeom prst="rect">
            <a:avLst/>
          </a:prstGeom>
        </p:spPr>
        <p:txBody>
          <a:bodyPr spcFirstLastPara="1" wrap="square" lIns="91425" tIns="91425" rIns="91425" bIns="91425" anchor="b" anchorCtr="0">
            <a:noAutofit/>
          </a:bodyPr>
          <a:lstStyle/>
          <a:p>
            <a:r>
              <a:rPr lang="en" sz="2000" b="1" u="sng" dirty="0">
                <a:latin typeface="Tempus Sans ITC"/>
                <a:ea typeface="Comic Sans MS"/>
                <a:cs typeface="Comic Sans MS"/>
              </a:rPr>
              <a:t>A day in the life of Foxes class</a:t>
            </a:r>
            <a:br>
              <a:rPr lang="en" sz="2000" b="1" u="sng" dirty="0">
                <a:latin typeface="Tempus Sans ITC" panose="04020404030D07020202" pitchFamily="82" charset="0"/>
                <a:ea typeface="Comic Sans MS"/>
                <a:cs typeface="Comic Sans MS"/>
              </a:rPr>
            </a:br>
            <a:endParaRPr lang="en-US" sz="2000" b="1">
              <a:solidFill>
                <a:srgbClr val="002060"/>
              </a:solidFill>
              <a:latin typeface="Tempus Sans ITC" panose="04020404030D07020202" pitchFamily="82" charset="0"/>
              <a:ea typeface="Comic Sans MS"/>
              <a:cs typeface="Comic Sans MS"/>
            </a:endParaRPr>
          </a:p>
          <a:p>
            <a:pPr marL="457200" algn="l"/>
            <a:r>
              <a:rPr lang="en" sz="2000" b="1" dirty="0">
                <a:solidFill>
                  <a:srgbClr val="002060"/>
                </a:solidFill>
                <a:latin typeface="Tempus Sans ITC"/>
                <a:ea typeface="Comic Sans MS"/>
                <a:cs typeface="Comic Sans MS"/>
              </a:rPr>
              <a:t>9.00 Register and dinner register, completing morning tasks</a:t>
            </a:r>
            <a:br>
              <a:rPr lang="en" sz="2000" b="1" dirty="0">
                <a:latin typeface="Tempus Sans ITC"/>
                <a:ea typeface="Comic Sans MS"/>
                <a:cs typeface="Comic Sans MS"/>
              </a:rPr>
            </a:br>
            <a:r>
              <a:rPr lang="en" sz="2000" b="1" dirty="0">
                <a:solidFill>
                  <a:srgbClr val="002060"/>
                </a:solidFill>
                <a:latin typeface="Tempus Sans ITC"/>
                <a:ea typeface="Comic Sans MS"/>
                <a:cs typeface="Comic Sans MS"/>
              </a:rPr>
              <a:t>9.10 Worship</a:t>
            </a:r>
            <a:br>
              <a:rPr lang="en" sz="2000" b="1" dirty="0">
                <a:latin typeface="Tempus Sans ITC"/>
                <a:ea typeface="Comic Sans MS"/>
                <a:cs typeface="Comic Sans MS"/>
              </a:rPr>
            </a:br>
            <a:r>
              <a:rPr lang="en" sz="2000" b="1" dirty="0">
                <a:solidFill>
                  <a:srgbClr val="002060"/>
                </a:solidFill>
                <a:latin typeface="Tempus Sans ITC"/>
                <a:ea typeface="Comic Sans MS"/>
                <a:cs typeface="Comic Sans MS"/>
              </a:rPr>
              <a:t>9.30 Guided reading groups</a:t>
            </a:r>
            <a:br>
              <a:rPr lang="en" sz="2000" b="1" dirty="0">
                <a:latin typeface="Tempus Sans ITC"/>
                <a:ea typeface="Comic Sans MS"/>
                <a:cs typeface="Comic Sans MS"/>
              </a:rPr>
            </a:br>
            <a:r>
              <a:rPr lang="en" sz="2000" b="1" dirty="0">
                <a:solidFill>
                  <a:srgbClr val="002060"/>
                </a:solidFill>
                <a:latin typeface="Tempus Sans ITC"/>
                <a:ea typeface="Comic Sans MS"/>
                <a:cs typeface="Comic Sans MS"/>
              </a:rPr>
              <a:t>10.00  </a:t>
            </a:r>
            <a:r>
              <a:rPr lang="en" sz="2000" b="1" dirty="0" err="1">
                <a:solidFill>
                  <a:srgbClr val="002060"/>
                </a:solidFill>
                <a:latin typeface="Tempus Sans ITC"/>
                <a:ea typeface="Comic Sans MS"/>
                <a:cs typeface="Comic Sans MS"/>
              </a:rPr>
              <a:t>Maths</a:t>
            </a:r>
            <a:r>
              <a:rPr lang="en" sz="2000" b="1" dirty="0">
                <a:solidFill>
                  <a:srgbClr val="002060"/>
                </a:solidFill>
                <a:latin typeface="Tempus Sans ITC"/>
                <a:ea typeface="Comic Sans MS"/>
                <a:cs typeface="Comic Sans MS"/>
              </a:rPr>
              <a:t> / literacy</a:t>
            </a:r>
            <a:br>
              <a:rPr lang="en" sz="2000" b="1" dirty="0">
                <a:latin typeface="Tempus Sans ITC"/>
                <a:ea typeface="Comic Sans MS"/>
                <a:cs typeface="Comic Sans MS"/>
              </a:rPr>
            </a:br>
            <a:r>
              <a:rPr lang="en" sz="2000" b="1" dirty="0">
                <a:solidFill>
                  <a:srgbClr val="002060"/>
                </a:solidFill>
                <a:latin typeface="Tempus Sans ITC"/>
                <a:ea typeface="Comic Sans MS"/>
                <a:cs typeface="Comic Sans MS"/>
              </a:rPr>
              <a:t>10.45 -Break time</a:t>
            </a:r>
            <a:br>
              <a:rPr lang="en" sz="2000" b="1" dirty="0">
                <a:latin typeface="Tempus Sans ITC"/>
                <a:ea typeface="Comic Sans MS"/>
                <a:cs typeface="Comic Sans MS"/>
              </a:rPr>
            </a:br>
            <a:r>
              <a:rPr lang="en" sz="2000" b="1" dirty="0">
                <a:solidFill>
                  <a:srgbClr val="002060"/>
                </a:solidFill>
                <a:latin typeface="Tempus Sans ITC"/>
                <a:ea typeface="Comic Sans MS"/>
                <a:cs typeface="Comic Sans MS"/>
              </a:rPr>
              <a:t>11.00- </a:t>
            </a:r>
            <a:r>
              <a:rPr lang="en" sz="2000" b="1" dirty="0" err="1">
                <a:solidFill>
                  <a:srgbClr val="002060"/>
                </a:solidFill>
                <a:latin typeface="Tempus Sans ITC"/>
                <a:ea typeface="Comic Sans MS"/>
                <a:cs typeface="Comic Sans MS"/>
              </a:rPr>
              <a:t>Cymraeg</a:t>
            </a:r>
            <a:r>
              <a:rPr lang="en" sz="2000" b="1" dirty="0">
                <a:solidFill>
                  <a:srgbClr val="002060"/>
                </a:solidFill>
                <a:latin typeface="Tempus Sans ITC"/>
                <a:ea typeface="Comic Sans MS"/>
                <a:cs typeface="Comic Sans MS"/>
              </a:rPr>
              <a:t> Bob Dydd</a:t>
            </a:r>
            <a:br>
              <a:rPr lang="en" sz="2000" b="1" dirty="0">
                <a:latin typeface="Tempus Sans ITC"/>
                <a:ea typeface="Comic Sans MS"/>
                <a:cs typeface="Comic Sans MS"/>
              </a:rPr>
            </a:br>
            <a:r>
              <a:rPr lang="en" sz="2000" b="1" dirty="0">
                <a:solidFill>
                  <a:srgbClr val="002060"/>
                </a:solidFill>
                <a:latin typeface="Tempus Sans ITC"/>
                <a:ea typeface="Comic Sans MS"/>
                <a:cs typeface="Comic Sans MS"/>
              </a:rPr>
              <a:t>11.20 - </a:t>
            </a:r>
            <a:r>
              <a:rPr lang="en" sz="2000" b="1" dirty="0" err="1">
                <a:solidFill>
                  <a:srgbClr val="002060"/>
                </a:solidFill>
                <a:latin typeface="Tempus Sans ITC"/>
                <a:ea typeface="Comic Sans MS"/>
                <a:cs typeface="Comic Sans MS"/>
              </a:rPr>
              <a:t>Maths</a:t>
            </a:r>
            <a:r>
              <a:rPr lang="en" sz="2000" b="1" dirty="0">
                <a:solidFill>
                  <a:srgbClr val="002060"/>
                </a:solidFill>
                <a:latin typeface="Tempus Sans ITC"/>
                <a:ea typeface="Comic Sans MS"/>
                <a:cs typeface="Comic Sans MS"/>
              </a:rPr>
              <a:t> / literacy</a:t>
            </a:r>
            <a:br>
              <a:rPr lang="en-US" b="1" dirty="0"/>
            </a:br>
            <a:r>
              <a:rPr lang="en" sz="2000" b="1" dirty="0">
                <a:solidFill>
                  <a:srgbClr val="002060"/>
                </a:solidFill>
                <a:latin typeface="Tempus Sans ITC"/>
              </a:rPr>
              <a:t>12.30  - Dinner</a:t>
            </a:r>
            <a:br>
              <a:rPr lang="en" sz="2000" b="1" dirty="0">
                <a:latin typeface="Tempus Sans ITC"/>
              </a:rPr>
            </a:br>
            <a:r>
              <a:rPr lang="en" sz="2000" b="1" dirty="0">
                <a:solidFill>
                  <a:srgbClr val="002060"/>
                </a:solidFill>
                <a:latin typeface="Tempus Sans ITC"/>
              </a:rPr>
              <a:t>1.30 - Register and Big </a:t>
            </a:r>
            <a:r>
              <a:rPr lang="en" sz="2000" b="1" dirty="0" err="1">
                <a:solidFill>
                  <a:srgbClr val="002060"/>
                </a:solidFill>
                <a:latin typeface="Tempus Sans ITC"/>
              </a:rPr>
              <a:t>Maths</a:t>
            </a:r>
            <a:r>
              <a:rPr lang="en" sz="2000" b="1" dirty="0">
                <a:solidFill>
                  <a:srgbClr val="002060"/>
                </a:solidFill>
                <a:latin typeface="Tempus Sans ITC"/>
              </a:rPr>
              <a:t> groups</a:t>
            </a:r>
            <a:br>
              <a:rPr lang="en" sz="2000" b="1" dirty="0">
                <a:latin typeface="Tempus Sans ITC"/>
              </a:rPr>
            </a:br>
            <a:r>
              <a:rPr lang="en" sz="2000" b="1" dirty="0">
                <a:solidFill>
                  <a:srgbClr val="002060"/>
                </a:solidFill>
                <a:latin typeface="Tempus Sans ITC"/>
              </a:rPr>
              <a:t>2.00 Inquiry /D.C.F./R.V.E</a:t>
            </a:r>
            <a:br>
              <a:rPr lang="en" sz="2000" b="1" dirty="0">
                <a:latin typeface="Tempus Sans ITC"/>
              </a:rPr>
            </a:br>
            <a:r>
              <a:rPr lang="en" sz="2000" b="1" dirty="0">
                <a:solidFill>
                  <a:srgbClr val="002060"/>
                </a:solidFill>
                <a:latin typeface="Tempus Sans ITC"/>
              </a:rPr>
              <a:t>3.20 - Home time</a:t>
            </a:r>
            <a:endParaRPr lang="en" sz="2000" b="1" dirty="0">
              <a:latin typeface="Tempus Sans ITC"/>
              <a:ea typeface="Comic Sans MS"/>
            </a:endParaRPr>
          </a:p>
          <a:p>
            <a:pPr marL="2743200" lvl="0" indent="0" algn="l" rtl="0">
              <a:spcBef>
                <a:spcPts val="0"/>
              </a:spcBef>
              <a:spcAft>
                <a:spcPts val="0"/>
              </a:spcAft>
              <a:buNone/>
            </a:pPr>
            <a:endParaRPr sz="3000" dirty="0">
              <a:solidFill>
                <a:srgbClr val="FFFFFF"/>
              </a:solidFill>
              <a:latin typeface="Comic Sans MS"/>
              <a:ea typeface="Comic Sans MS"/>
              <a:cs typeface="Comic Sans MS"/>
              <a:sym typeface="Comic Sans MS"/>
            </a:endParaRPr>
          </a:p>
        </p:txBody>
      </p:sp>
      <p:sp>
        <p:nvSpPr>
          <p:cNvPr id="3" name="Rectangle 2">
            <a:extLst>
              <a:ext uri="{FF2B5EF4-FFF2-40B4-BE49-F238E27FC236}">
                <a16:creationId xmlns:a16="http://schemas.microsoft.com/office/drawing/2014/main" id="{184B4F18-6BF0-3B14-9416-7DE37B03AA3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EA0E5C29-236E-BA9D-EE70-4FE92D1DCFF4}"/>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63F7F969-3D82-EC30-CB96-17C4A9B4102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6429F8A6-3604-817C-949F-C97C3601C8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08112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1"/>
          <p:cNvSpPr txBox="1">
            <a:spLocks noGrp="1"/>
          </p:cNvSpPr>
          <p:nvPr>
            <p:ph type="ctrTitle"/>
          </p:nvPr>
        </p:nvSpPr>
        <p:spPr>
          <a:xfrm>
            <a:off x="350044" y="2084909"/>
            <a:ext cx="8422481" cy="283393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sz="4400" dirty="0">
              <a:solidFill>
                <a:srgbClr val="6D9CFA"/>
              </a:solidFill>
            </a:endParaRPr>
          </a:p>
          <a:p>
            <a:pPr marL="0" lvl="0" indent="0" rtl="0">
              <a:spcBef>
                <a:spcPts val="0"/>
              </a:spcBef>
              <a:spcAft>
                <a:spcPts val="0"/>
              </a:spcAft>
              <a:buNone/>
            </a:pPr>
            <a:r>
              <a:rPr lang="en"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rPr>
              <a:t>Start/End of Day</a:t>
            </a:r>
            <a:endParaRPr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endParaRPr sz="18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Morning drop off </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Please drop off your children at the main school gate, located on Wind Street. We ask that those parents bringing their children to school in cars be considerate as the entrance can be bisy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a:t>
            </a:r>
            <a:endParaRPr sz="1600" dirty="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Clr>
                <a:schemeClr val="dk1"/>
              </a:buClr>
              <a:buSzPts val="1100"/>
              <a:buFont typeface="Arial"/>
              <a:buNone/>
            </a:pPr>
            <a:endParaRPr sz="11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Afternoon pick up</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algn="l"/>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The gates will be opened by 3:10pm. Please collect your children from the </a:t>
            </a:r>
            <a:r>
              <a:rPr lang="en" sz="1600" dirty="0" err="1">
                <a:solidFill>
                  <a:srgbClr val="002060"/>
                </a:solidFill>
                <a:latin typeface="Tempus Sans ITC"/>
                <a:ea typeface="Cascadia Mono" panose="020B0609020000020004" pitchFamily="49" charset="0"/>
                <a:cs typeface="Cascadia Mono" panose="020B0609020000020004" pitchFamily="49" charset="0"/>
                <a:sym typeface="Comic Sans MS"/>
              </a:rPr>
              <a:t>the</a:t>
            </a: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 main junior yard from 3:20pm.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a:t>
            </a:r>
            <a:endParaRPr sz="1600" dirty="0">
              <a:solidFill>
                <a:srgbClr val="002060"/>
              </a:solidFill>
              <a:latin typeface="Tempus Sans ITC"/>
              <a:ea typeface="Cascadia Mono" panose="020B0609020000020004" pitchFamily="49" charset="0"/>
              <a:cs typeface="Cascadia Mono" panose="020B0609020000020004" pitchFamily="49" charset="0"/>
              <a:sym typeface="Comic Sans MS"/>
            </a:endParaRPr>
          </a:p>
        </p:txBody>
      </p:sp>
      <p:sp>
        <p:nvSpPr>
          <p:cNvPr id="3" name="Rectangle 2">
            <a:extLst>
              <a:ext uri="{FF2B5EF4-FFF2-40B4-BE49-F238E27FC236}">
                <a16:creationId xmlns:a16="http://schemas.microsoft.com/office/drawing/2014/main" id="{27084F52-E144-41B7-A2CE-84CF1C01204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6AD28DDC-319F-F46D-9749-5E7F312362DC}"/>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4CFE451A-6E5E-D487-6BD3-9C8C1030157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11ADAAB9-8BA1-4F3A-B4D3-CDCC43909E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2"/>
          <p:cNvSpPr txBox="1">
            <a:spLocks noGrp="1"/>
          </p:cNvSpPr>
          <p:nvPr>
            <p:ph type="ctrTitle"/>
          </p:nvPr>
        </p:nvSpPr>
        <p:spPr>
          <a:xfrm>
            <a:off x="311700" y="1687550"/>
            <a:ext cx="8520600" cy="2812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a:solidFill>
                <a:srgbClr val="002060"/>
              </a:solidFill>
              <a:latin typeface="Tempus Sans ITC"/>
            </a:endParaRPr>
          </a:p>
          <a:p>
            <a:r>
              <a:rPr lang="en" sz="2800" b="1" u="sng" dirty="0">
                <a:solidFill>
                  <a:srgbClr val="002060"/>
                </a:solidFill>
                <a:latin typeface="Tempus Sans ITC"/>
                <a:ea typeface="Comic Sans MS"/>
                <a:cs typeface="Comic Sans MS"/>
              </a:rPr>
              <a:t>What should my child bring to school?</a:t>
            </a:r>
          </a:p>
          <a:p>
            <a:pPr marL="0" lvl="0" indent="0" algn="l" rtl="0">
              <a:spcBef>
                <a:spcPts val="0"/>
              </a:spcBef>
              <a:spcAft>
                <a:spcPts val="0"/>
              </a:spcAft>
              <a:buNone/>
            </a:pPr>
            <a:endParaRPr sz="1600" b="1">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School Uniform</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must be worn every day. Please ensure all items are clearly labelled with your child’s name as they can be easily lost or misplaced and this helps us to reunite them with their owner.</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a:t>
            </a:r>
          </a:p>
          <a:p>
            <a:pPr marL="0" lvl="0" indent="0" algn="l" rtl="0">
              <a:spcBef>
                <a:spcPts val="0"/>
              </a:spcBef>
              <a:spcAft>
                <a:spcPts val="0"/>
              </a:spcAft>
              <a:buNone/>
            </a:pPr>
            <a:endParaRPr sz="1500">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PE Kit</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should be worn to school on their PE day, which is </a:t>
            </a:r>
            <a:r>
              <a:rPr lang="en" sz="1600" b="1" dirty="0">
                <a:solidFill>
                  <a:srgbClr val="002060"/>
                </a:solidFill>
                <a:latin typeface="Tempus Sans ITC"/>
                <a:ea typeface="Comic Sans MS"/>
                <a:cs typeface="Comic Sans MS"/>
                <a:sym typeface="Comic Sans MS"/>
              </a:rPr>
              <a:t>MONDAY. </a:t>
            </a:r>
            <a:r>
              <a:rPr lang="en" sz="1600" dirty="0">
                <a:solidFill>
                  <a:srgbClr val="002060"/>
                </a:solidFill>
                <a:latin typeface="Tempus Sans ITC"/>
                <a:ea typeface="Comic Sans MS"/>
                <a:cs typeface="Comic Sans MS"/>
                <a:sym typeface="Comic Sans MS"/>
              </a:rPr>
              <a:t>Swimming takes place in the Spring Term.</a:t>
            </a:r>
            <a:r>
              <a:rPr lang="en" sz="1600" b="1" dirty="0">
                <a:solidFill>
                  <a:srgbClr val="002060"/>
                </a:solidFill>
                <a:latin typeface="Tempus Sans ITC"/>
                <a:ea typeface="Comic Sans MS"/>
                <a:cs typeface="Comic Sans MS"/>
                <a:sym typeface="Comic Sans MS"/>
              </a:rPr>
              <a:t> </a:t>
            </a: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3437E081-81CB-8399-AE4A-8D3DF204B2F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311B35-5941-9E7D-686B-BAFD5299469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32F8A3B-9CDB-B265-AB22-E42FC4A50CC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038C033F-6C0F-9D3D-09B2-B2F78C4D5F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3"/>
          <p:cNvSpPr txBox="1">
            <a:spLocks noGrp="1"/>
          </p:cNvSpPr>
          <p:nvPr>
            <p:ph type="ctrTitle"/>
          </p:nvPr>
        </p:nvSpPr>
        <p:spPr>
          <a:xfrm>
            <a:off x="311700" y="1766132"/>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Snack</a:t>
            </a:r>
            <a:endParaRPr sz="2300" b="1"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Children may  bring</a:t>
            </a:r>
            <a:r>
              <a:rPr lang="en" sz="1600" b="1" dirty="0">
                <a:solidFill>
                  <a:srgbClr val="004B53"/>
                </a:solidFill>
                <a:latin typeface="Tempus Sans ITC"/>
                <a:ea typeface="Comic Sans MS"/>
                <a:cs typeface="Comic Sans MS"/>
                <a:sym typeface="Comic Sans MS"/>
              </a:rPr>
              <a:t> their own </a:t>
            </a:r>
            <a:r>
              <a:rPr lang="en" sz="1600" u="sng" dirty="0">
                <a:solidFill>
                  <a:srgbClr val="004B53"/>
                </a:solidFill>
                <a:latin typeface="Tempus Sans ITC"/>
                <a:ea typeface="Comic Sans MS"/>
                <a:cs typeface="Comic Sans MS"/>
                <a:sym typeface="Comic Sans MS"/>
              </a:rPr>
              <a:t>healthy</a:t>
            </a:r>
            <a:r>
              <a:rPr lang="en" sz="1600" dirty="0">
                <a:solidFill>
                  <a:srgbClr val="004B53"/>
                </a:solidFill>
                <a:latin typeface="Tempus Sans ITC"/>
                <a:ea typeface="Comic Sans MS"/>
                <a:cs typeface="Comic Sans MS"/>
                <a:sym typeface="Comic Sans MS"/>
              </a:rPr>
              <a:t> snack to eat mid morning - this should be fruit or veg.</a:t>
            </a:r>
            <a:endParaRPr lang="en" sz="1600" dirty="0">
              <a:latin typeface="Tempus Sans ITC"/>
              <a:ea typeface="Comic Sans MS"/>
              <a:cs typeface="Comic Sans MS"/>
            </a:endParaRPr>
          </a:p>
          <a:p>
            <a:pPr marL="0" lvl="0" indent="0" algn="l" rtl="0">
              <a:spcBef>
                <a:spcPts val="0"/>
              </a:spcBef>
              <a:spcAft>
                <a:spcPts val="0"/>
              </a:spcAft>
              <a:buClr>
                <a:schemeClr val="dk1"/>
              </a:buClr>
              <a:buSzPts val="1100"/>
              <a:buFont typeface="Arial"/>
              <a:buNone/>
            </a:pP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Lunch</a:t>
            </a:r>
            <a:endParaRPr sz="2300"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Our lunch time is 12:30-13:30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a:t>
            </a:r>
            <a:endParaRPr sz="1600"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3254060-7BBD-CFA1-2A71-1A9FF60B665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F1D2129-3B2B-060C-13E1-B4722C746646}"/>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977DE07F-38CC-4C6E-8307-47CD14584D6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E6F27D51-7C43-44BB-AFC5-C17773EFD3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7">
          <a:extLst>
            <a:ext uri="{FF2B5EF4-FFF2-40B4-BE49-F238E27FC236}">
              <a16:creationId xmlns:a16="http://schemas.microsoft.com/office/drawing/2014/main" id="{1E2B8E58-709E-9CEF-7FEF-735AFB1D639E}"/>
            </a:ext>
          </a:extLst>
        </p:cNvPr>
        <p:cNvGrpSpPr/>
        <p:nvPr/>
      </p:nvGrpSpPr>
      <p:grpSpPr>
        <a:xfrm>
          <a:off x="0" y="0"/>
          <a:ext cx="0" cy="0"/>
          <a:chOff x="0" y="0"/>
          <a:chExt cx="0" cy="0"/>
        </a:xfrm>
      </p:grpSpPr>
      <p:sp>
        <p:nvSpPr>
          <p:cNvPr id="128" name="Google Shape;128;p23">
            <a:extLst>
              <a:ext uri="{FF2B5EF4-FFF2-40B4-BE49-F238E27FC236}">
                <a16:creationId xmlns:a16="http://schemas.microsoft.com/office/drawing/2014/main" id="{9CA24049-92AF-62E7-AE3E-DA4D065E9199}"/>
              </a:ext>
            </a:extLst>
          </p:cNvPr>
          <p:cNvSpPr txBox="1">
            <a:spLocks noGrp="1"/>
          </p:cNvSpPr>
          <p:nvPr>
            <p:ph type="ctrTitle"/>
          </p:nvPr>
        </p:nvSpPr>
        <p:spPr>
          <a:xfrm>
            <a:off x="311700" y="1802216"/>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algn="l"/>
            <a:r>
              <a:rPr lang="en" sz="2300" b="1" dirty="0">
                <a:solidFill>
                  <a:srgbClr val="004B53"/>
                </a:solidFill>
                <a:latin typeface="Tempus Sans ITC"/>
                <a:ea typeface="Comic Sans MS"/>
                <a:cs typeface="Comic Sans MS"/>
                <a:sym typeface="Comic Sans MS"/>
              </a:rPr>
              <a:t>Water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All children need to bring in a reusable bottle to drink WATER throughout the day, these may be refilled as necessary throughout the day.</a:t>
            </a:r>
            <a:br>
              <a:rPr lang="en" sz="1600" dirty="0">
                <a:latin typeface="Tempus Sans ITC"/>
                <a:ea typeface="Comic Sans MS"/>
                <a:cs typeface="Comic Sans MS"/>
              </a:rPr>
            </a:br>
            <a:endParaRPr lang="en-US" sz="160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Hats, Coats and Gloves </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ensure your children clothing suitable for the weather, especially a warm, waterproof coat every day - we will continue to spend a lot of time outdoors.</a:t>
            </a:r>
            <a:endParaRPr lang="en-US" sz="1600" dirty="0">
              <a:solidFill>
                <a:srgbClr val="000000"/>
              </a:solidFill>
              <a:latin typeface="Tempus Sans ITC"/>
              <a:ea typeface="Comic Sans MS"/>
              <a:cs typeface="Comic Sans MS"/>
            </a:endParaRPr>
          </a:p>
          <a:p>
            <a:pPr algn="l"/>
            <a:endParaRPr lang="en-US" sz="1600" dirty="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Book Folder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bring this into school EVERY DAY and please practice reading together at home.</a:t>
            </a:r>
            <a:br>
              <a:rPr lang="en" sz="1600" dirty="0">
                <a:solidFill>
                  <a:srgbClr val="004B53"/>
                </a:solidFill>
                <a:latin typeface="Tempus Sans ITC"/>
                <a:ea typeface="Comic Sans MS"/>
                <a:cs typeface="Comic Sans MS"/>
                <a:sym typeface="Comic Sans MS"/>
              </a:rPr>
            </a:br>
            <a:r>
              <a:rPr lang="en" sz="1600" dirty="0">
                <a:solidFill>
                  <a:srgbClr val="004B53"/>
                </a:solidFill>
                <a:latin typeface="Tempus Sans ITC"/>
                <a:ea typeface="Comic Sans MS"/>
                <a:cs typeface="Comic Sans MS"/>
                <a:sym typeface="Comic Sans MS"/>
              </a:rPr>
              <a:t> </a:t>
            </a:r>
            <a:r>
              <a:rPr lang="en" sz="1600" b="1" dirty="0">
                <a:solidFill>
                  <a:srgbClr val="004B53"/>
                </a:solidFill>
                <a:latin typeface="Tempus Sans ITC"/>
                <a:ea typeface="Comic Sans MS"/>
                <a:cs typeface="Comic Sans MS"/>
                <a:sym typeface="Comic Sans MS"/>
              </a:rPr>
              <a:t>Reading at home every week is essential - a little every day goes a long way!</a:t>
            </a:r>
            <a:endParaRPr lang="en-US" sz="1600" dirty="0">
              <a:solidFill>
                <a:srgbClr val="000000"/>
              </a:solidFill>
              <a:latin typeface="Tempus Sans ITC"/>
              <a:ea typeface="Comic Sans MS"/>
              <a:cs typeface="Comic Sans MS"/>
            </a:endParaRPr>
          </a:p>
          <a:p>
            <a:pPr marL="0" lvl="0" indent="0" algn="l">
              <a:spcBef>
                <a:spcPts val="0"/>
              </a:spcBef>
              <a:spcAft>
                <a:spcPts val="0"/>
              </a:spcAft>
              <a:buSzPts val="1100"/>
              <a:buNone/>
            </a:pPr>
            <a:endParaRPr lang="en" sz="2300" b="1"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15F45A70-5C9D-EABA-BB44-746EFDC84CE7}"/>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7E3D31-151E-BEF7-4FD2-C2703CE96DEB}"/>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24DD035-F9A5-24C1-0CB2-06887096852D}"/>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2B62EDA8-7631-F353-8651-F1B6128EB9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04171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5"/>
          <p:cNvSpPr txBox="1">
            <a:spLocks noGrp="1"/>
          </p:cNvSpPr>
          <p:nvPr>
            <p:ph type="ctrTitle"/>
          </p:nvPr>
        </p:nvSpPr>
        <p:spPr>
          <a:xfrm>
            <a:off x="367288" y="1887573"/>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900" dirty="0">
              <a:solidFill>
                <a:srgbClr val="002060"/>
              </a:solidFill>
              <a:latin typeface="Tempus Sans ITC"/>
              <a:ea typeface="Comic Sans MS"/>
              <a:cs typeface="Comic Sans MS"/>
            </a:endParaRPr>
          </a:p>
          <a:p>
            <a:pPr algn="l"/>
            <a:br>
              <a:rPr lang="en" sz="2300" b="1" dirty="0">
                <a:solidFill>
                  <a:srgbClr val="002060"/>
                </a:solidFill>
                <a:latin typeface="Tempus Sans ITC"/>
                <a:ea typeface="Comic Sans MS"/>
                <a:cs typeface="Comic Sans MS"/>
              </a:rPr>
            </a:br>
            <a:r>
              <a:rPr lang="en" sz="2300" b="1" dirty="0">
                <a:solidFill>
                  <a:srgbClr val="002060"/>
                </a:solidFill>
                <a:latin typeface="Tempus Sans ITC"/>
                <a:ea typeface="Comic Sans MS"/>
                <a:cs typeface="Comic Sans MS"/>
              </a:rPr>
              <a:t>Teacher email addresses</a:t>
            </a:r>
          </a:p>
          <a:p>
            <a:pPr algn="l"/>
            <a:r>
              <a:rPr lang="en" sz="1600" dirty="0">
                <a:solidFill>
                  <a:srgbClr val="002060"/>
                </a:solidFill>
                <a:latin typeface="Tempus Sans ITC"/>
                <a:ea typeface="Comic Sans MS"/>
                <a:cs typeface="Comic Sans MS"/>
                <a:sym typeface="Comic Sans MS"/>
              </a:rPr>
              <a:t>I can be contacted via </a:t>
            </a:r>
            <a:r>
              <a:rPr lang="en" sz="1600" dirty="0">
                <a:solidFill>
                  <a:srgbClr val="002060"/>
                </a:solidFill>
                <a:latin typeface="Tempus Sans ITC"/>
                <a:ea typeface="Comic Sans MS"/>
                <a:cs typeface="Comic Sans MS"/>
                <a:sym typeface="Comic Sans MS"/>
                <a:hlinkClick r:id="rId3"/>
              </a:rPr>
              <a:t>hamline9@hwbcymru.net</a:t>
            </a:r>
            <a:r>
              <a:rPr lang="en" sz="1600" dirty="0">
                <a:solidFill>
                  <a:srgbClr val="002060"/>
                </a:solidFill>
                <a:latin typeface="Tempus Sans ITC"/>
                <a:ea typeface="Comic Sans MS"/>
                <a:cs typeface="Comic Sans MS"/>
                <a:sym typeface="Comic Sans MS"/>
              </a:rPr>
              <a:t>. However, during school hours, I am working with your children and may not pick up your email straight away. Any urgent information or messages should go directly to the school office,</a:t>
            </a:r>
            <a:br>
              <a:rPr lang="en" sz="1600" dirty="0">
                <a:solidFill>
                  <a:srgbClr val="002060"/>
                </a:solidFill>
                <a:latin typeface="Tempus Sans ITC"/>
                <a:ea typeface="Comic Sans MS"/>
                <a:cs typeface="Comic Sans MS"/>
                <a:sym typeface="Comic Sans MS"/>
              </a:rPr>
            </a:br>
            <a:br>
              <a:rPr lang="en" sz="1600" dirty="0">
                <a:latin typeface="Tempus Sans ITC"/>
                <a:ea typeface="Comic Sans MS"/>
                <a:cs typeface="Comic Sans MS"/>
              </a:rPr>
            </a:br>
            <a:r>
              <a:rPr lang="en" sz="800" dirty="0">
                <a:solidFill>
                  <a:srgbClr val="002060"/>
                </a:solidFill>
                <a:latin typeface="Tempus Sans ITC"/>
                <a:ea typeface="Comic Sans MS"/>
                <a:cs typeface="Comic Sans MS"/>
              </a:rPr>
              <a:t> </a:t>
            </a:r>
            <a:r>
              <a:rPr lang="en" sz="2400" b="1" dirty="0">
                <a:solidFill>
                  <a:srgbClr val="002060"/>
                </a:solidFill>
                <a:latin typeface="Tempus Sans ITC"/>
                <a:ea typeface="Comic Sans MS"/>
                <a:cs typeface="Comic Sans MS"/>
                <a:sym typeface="Comic Sans MS"/>
              </a:rPr>
              <a:t>School Website</a:t>
            </a:r>
            <a:r>
              <a:rPr lang="en" sz="1800" b="1" dirty="0">
                <a:solidFill>
                  <a:srgbClr val="002060"/>
                </a:solidFill>
                <a:latin typeface="Tempus Sans ITC"/>
                <a:ea typeface="Comic Sans MS"/>
                <a:cs typeface="Comic Sans MS"/>
                <a:sym typeface="Comic Sans MS"/>
              </a:rPr>
              <a:t> </a:t>
            </a:r>
            <a:br>
              <a:rPr lang="en" sz="1800" b="1" dirty="0">
                <a:latin typeface="Tempus Sans ITC"/>
                <a:ea typeface="Comic Sans MS"/>
                <a:cs typeface="Comic Sans MS"/>
              </a:rPr>
            </a:br>
            <a:r>
              <a:rPr lang="en" sz="1600" dirty="0">
                <a:solidFill>
                  <a:srgbClr val="002060"/>
                </a:solidFill>
                <a:latin typeface="Tempus Sans ITC"/>
                <a:ea typeface="Comic Sans MS"/>
                <a:cs typeface="Comic Sans MS"/>
              </a:rPr>
              <a:t>Information is regularly published on the school website -</a:t>
            </a:r>
            <a:r>
              <a:rPr lang="en" sz="1600" dirty="0">
                <a:solidFill>
                  <a:srgbClr val="002060"/>
                </a:solidFill>
                <a:latin typeface="Tempus Sans ITC"/>
                <a:ea typeface="Comic Sans MS"/>
                <a:cs typeface="Comic Sans MS"/>
                <a:sym typeface="Comic Sans MS"/>
              </a:rPr>
              <a:t> </a:t>
            </a:r>
            <a:r>
              <a:rPr lang="en" sz="1600" u="sng" dirty="0">
                <a:solidFill>
                  <a:srgbClr val="0070C0"/>
                </a:solidFill>
                <a:latin typeface="Tempus Sans ITC"/>
                <a:ea typeface="Comic Sans MS"/>
                <a:cs typeface="Comic Sans MS"/>
                <a:sym typeface="Comic Sans MS"/>
                <a:hlinkClick r:id="rId4"/>
              </a:rPr>
              <a:t>www.aberdaretownciwprimary.com</a:t>
            </a:r>
            <a:br>
              <a:rPr lang="en" sz="1600" u="sng" dirty="0">
                <a:latin typeface="Tempus Sans ITC"/>
                <a:ea typeface="Comic Sans MS"/>
                <a:cs typeface="Comic Sans MS"/>
                <a:sym typeface="Comic Sans MS"/>
              </a:rPr>
            </a:br>
            <a:br>
              <a:rPr lang="en" sz="1600" u="sng" dirty="0">
                <a:solidFill>
                  <a:srgbClr val="0070C0"/>
                </a:solidFill>
                <a:latin typeface="Tempus Sans ITC"/>
                <a:ea typeface="Comic Sans MS"/>
                <a:cs typeface="Comic Sans MS"/>
              </a:rPr>
            </a:br>
            <a:r>
              <a:rPr lang="en" sz="2400" b="1" dirty="0">
                <a:solidFill>
                  <a:srgbClr val="002060"/>
                </a:solidFill>
                <a:latin typeface="Tempus Sans ITC"/>
                <a:ea typeface="Comic Sans MS"/>
                <a:cs typeface="Comic Sans MS"/>
                <a:sym typeface="Comic Sans MS"/>
              </a:rPr>
              <a:t>Class Dojo</a:t>
            </a:r>
            <a:br>
              <a:rPr lang="en" sz="24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Parents can see the reward points that your child earns in school and can directly message </a:t>
            </a:r>
            <a:r>
              <a:rPr lang="en" sz="1600" dirty="0" err="1">
                <a:solidFill>
                  <a:srgbClr val="002060"/>
                </a:solidFill>
                <a:latin typeface="Tempus Sans ITC"/>
                <a:ea typeface="Comic Sans MS"/>
                <a:cs typeface="Comic Sans MS"/>
                <a:sym typeface="Comic Sans MS"/>
              </a:rPr>
              <a:t>Mrs</a:t>
            </a:r>
            <a:r>
              <a:rPr lang="en" sz="1600" dirty="0">
                <a:solidFill>
                  <a:srgbClr val="002060"/>
                </a:solidFill>
                <a:latin typeface="Tempus Sans ITC"/>
                <a:ea typeface="Comic Sans MS"/>
                <a:cs typeface="Comic Sans MS"/>
                <a:sym typeface="Comic Sans MS"/>
              </a:rPr>
              <a:t> Walters via ClassDojo. School policy is that teachers cannot be contacted directly via ClassDojo.</a:t>
            </a:r>
            <a:endParaRPr lang="en" sz="1600" dirty="0">
              <a:latin typeface="Tempus Sans ITC"/>
              <a:ea typeface="Comic Sans MS"/>
              <a:cs typeface="Comic Sans MS"/>
            </a:endParaRPr>
          </a:p>
        </p:txBody>
      </p:sp>
      <p:sp>
        <p:nvSpPr>
          <p:cNvPr id="3" name="Rectangle 2">
            <a:extLst>
              <a:ext uri="{FF2B5EF4-FFF2-40B4-BE49-F238E27FC236}">
                <a16:creationId xmlns:a16="http://schemas.microsoft.com/office/drawing/2014/main" id="{A8BD24D4-A5DA-821E-DA8D-0F6B4D0DEE1A}"/>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75C97B-6BEA-44C7-D5B8-C59378EB5EE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DE8D56C-F231-07D4-D393-A10BA40616E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6550D84A-E81F-34F3-E09B-D55108E31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9">
          <a:extLst>
            <a:ext uri="{FF2B5EF4-FFF2-40B4-BE49-F238E27FC236}">
              <a16:creationId xmlns:a16="http://schemas.microsoft.com/office/drawing/2014/main" id="{30DD610F-FDFA-A4FE-2BBD-C8BA7B956DAA}"/>
            </a:ext>
          </a:extLst>
        </p:cNvPr>
        <p:cNvGrpSpPr/>
        <p:nvPr/>
      </p:nvGrpSpPr>
      <p:grpSpPr>
        <a:xfrm>
          <a:off x="0" y="0"/>
          <a:ext cx="0" cy="0"/>
          <a:chOff x="0" y="0"/>
          <a:chExt cx="0" cy="0"/>
        </a:xfrm>
      </p:grpSpPr>
      <p:sp>
        <p:nvSpPr>
          <p:cNvPr id="140" name="Google Shape;140;p25">
            <a:extLst>
              <a:ext uri="{FF2B5EF4-FFF2-40B4-BE49-F238E27FC236}">
                <a16:creationId xmlns:a16="http://schemas.microsoft.com/office/drawing/2014/main" id="{AD44587C-3D54-D9F0-11D3-B140B40FF5B5}"/>
              </a:ext>
            </a:extLst>
          </p:cNvPr>
          <p:cNvSpPr txBox="1">
            <a:spLocks noGrp="1"/>
          </p:cNvSpPr>
          <p:nvPr>
            <p:ph type="ctrTitle"/>
          </p:nvPr>
        </p:nvSpPr>
        <p:spPr>
          <a:xfrm>
            <a:off x="367288" y="1909554"/>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1800" dirty="0">
              <a:solidFill>
                <a:srgbClr val="002060"/>
              </a:solidFill>
              <a:latin typeface="Tempus Sans ITC"/>
              <a:ea typeface="Comic Sans MS"/>
              <a:cs typeface="Comic Sans MS"/>
            </a:endParaRPr>
          </a:p>
          <a:p>
            <a:pPr algn="l"/>
            <a:r>
              <a:rPr lang="en" sz="2300" b="1" dirty="0">
                <a:solidFill>
                  <a:srgbClr val="002060"/>
                </a:solidFill>
                <a:latin typeface="Tempus Sans ITC"/>
                <a:ea typeface="Comic Sans MS"/>
                <a:cs typeface="Comic Sans MS"/>
              </a:rPr>
              <a:t>Headteacher email address</a:t>
            </a:r>
          </a:p>
          <a:p>
            <a:pPr algn="l"/>
            <a:r>
              <a:rPr lang="en" sz="1600" dirty="0">
                <a:solidFill>
                  <a:srgbClr val="002060"/>
                </a:solidFill>
                <a:latin typeface="Tempus Sans ITC"/>
                <a:ea typeface="Comic Sans MS"/>
                <a:cs typeface="Comic Sans MS"/>
                <a:sym typeface="Comic Sans MS"/>
              </a:rPr>
              <a:t>If there is a query or concern that you feel cannot be addressed by the class teacher, please email </a:t>
            </a:r>
            <a:r>
              <a:rPr lang="en" sz="1600" dirty="0" err="1">
                <a:solidFill>
                  <a:srgbClr val="002060"/>
                </a:solidFill>
                <a:latin typeface="Tempus Sans ITC"/>
                <a:ea typeface="Comic Sans MS"/>
                <a:cs typeface="Comic Sans MS"/>
                <a:sym typeface="Comic Sans MS"/>
              </a:rPr>
              <a:t>Mrs</a:t>
            </a:r>
            <a:r>
              <a:rPr lang="en" sz="1600" dirty="0">
                <a:solidFill>
                  <a:srgbClr val="002060"/>
                </a:solidFill>
                <a:latin typeface="Tempus Sans ITC"/>
                <a:ea typeface="Comic Sans MS"/>
                <a:cs typeface="Comic Sans MS"/>
                <a:sym typeface="Comic Sans MS"/>
              </a:rPr>
              <a:t> Walters to arrange to discuss this further</a:t>
            </a:r>
            <a:r>
              <a:rPr lang="en" sz="1600" dirty="0">
                <a:solidFill>
                  <a:srgbClr val="002060"/>
                </a:solidFill>
                <a:latin typeface="Tempus Sans ITC"/>
                <a:ea typeface="Comic Sans MS"/>
                <a:cs typeface="Comic Sans MS"/>
              </a:rPr>
              <a:t>.</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2400" b="1" dirty="0">
                <a:solidFill>
                  <a:srgbClr val="002060"/>
                </a:solidFill>
                <a:latin typeface="Tempus Sans ITC"/>
                <a:ea typeface="Comic Sans MS"/>
                <a:cs typeface="Comic Sans MS"/>
              </a:rPr>
              <a:t>School Office</a:t>
            </a:r>
            <a:br>
              <a:rPr lang="en" sz="2400" b="1"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If you need to inform us that you child is absent from school or you have an urgent message, please contact </a:t>
            </a:r>
            <a:r>
              <a:rPr lang="en" sz="1600" dirty="0" err="1">
                <a:solidFill>
                  <a:srgbClr val="002060"/>
                </a:solidFill>
                <a:latin typeface="Tempus Sans ITC"/>
                <a:ea typeface="Comic Sans MS"/>
                <a:cs typeface="Comic Sans MS"/>
              </a:rPr>
              <a:t>Mrs</a:t>
            </a:r>
            <a:r>
              <a:rPr lang="en" sz="1600" dirty="0">
                <a:solidFill>
                  <a:srgbClr val="002060"/>
                </a:solidFill>
                <a:latin typeface="Tempus Sans ITC"/>
                <a:ea typeface="Comic Sans MS"/>
                <a:cs typeface="Comic Sans MS"/>
              </a:rPr>
              <a:t> McGinn or </a:t>
            </a:r>
            <a:r>
              <a:rPr lang="en" sz="1600" dirty="0" err="1">
                <a:solidFill>
                  <a:srgbClr val="002060"/>
                </a:solidFill>
                <a:latin typeface="Tempus Sans ITC"/>
                <a:ea typeface="Comic Sans MS"/>
                <a:cs typeface="Comic Sans MS"/>
              </a:rPr>
              <a:t>Mrs</a:t>
            </a:r>
            <a:r>
              <a:rPr lang="en" sz="1600" dirty="0">
                <a:solidFill>
                  <a:srgbClr val="002060"/>
                </a:solidFill>
                <a:latin typeface="Tempus Sans ITC"/>
                <a:ea typeface="Comic Sans MS"/>
                <a:cs typeface="Comic Sans MS"/>
              </a:rPr>
              <a:t> Griffiths in the office. </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Telephone Number: (01685) 871520</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Email address: </a:t>
            </a:r>
            <a:r>
              <a:rPr lang="en" sz="1600" dirty="0" err="1">
                <a:solidFill>
                  <a:srgbClr val="002060"/>
                </a:solidFill>
                <a:latin typeface="Tempus Sans ITC"/>
                <a:ea typeface="Comic Sans MS"/>
                <a:cs typeface="Comic Sans MS"/>
              </a:rPr>
              <a:t>admin@aberdaretownciwprimary.rctcbc.cymru</a:t>
            </a:r>
            <a:br>
              <a:rPr lang="en" sz="1600" dirty="0">
                <a:solidFill>
                  <a:srgbClr val="002060"/>
                </a:solidFill>
                <a:latin typeface="Tempus Sans ITC"/>
                <a:ea typeface="Comic Sans MS"/>
                <a:cs typeface="Comic Sans MS"/>
              </a:rPr>
            </a:br>
            <a:br>
              <a:rPr lang="en" sz="1600" dirty="0">
                <a:latin typeface="Tempus Sans ITC"/>
                <a:ea typeface="Comic Sans MS"/>
                <a:cs typeface="Comic Sans MS"/>
              </a:rPr>
            </a:b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E420BCD0-E9A8-3372-584D-4A231473376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6AEEADF-41CE-576D-E27C-270510C9A430}"/>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4BF2EB8-D497-7EF5-69F3-C97D428F4AD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C98D73A7-3F51-0807-150F-2668A345E0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40967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6"/>
          <p:cNvSpPr txBox="1">
            <a:spLocks noGrp="1"/>
          </p:cNvSpPr>
          <p:nvPr>
            <p:ph type="ctrTitle"/>
          </p:nvPr>
        </p:nvSpPr>
        <p:spPr>
          <a:xfrm>
            <a:off x="311700" y="1266069"/>
            <a:ext cx="8520600" cy="28668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Homework and Support</a:t>
            </a:r>
            <a:endParaRPr lang="en-US" sz="4000" u="sng">
              <a:solidFill>
                <a:srgbClr val="002060"/>
              </a:solidFill>
              <a:latin typeface="Tempus Sans ITC"/>
              <a:ea typeface="Comic Sans MS"/>
              <a:cs typeface="Comic Sans MS"/>
            </a:endParaRPr>
          </a:p>
          <a:p>
            <a:pPr marL="0" lvl="0" indent="0" algn="l" rtl="0">
              <a:spcBef>
                <a:spcPts val="0"/>
              </a:spcBef>
              <a:spcAft>
                <a:spcPts val="0"/>
              </a:spcAft>
              <a:buNone/>
            </a:pPr>
            <a:endParaRPr sz="1800">
              <a:solidFill>
                <a:srgbClr val="002060"/>
              </a:solidFill>
              <a:latin typeface="Tempus Sans ITC"/>
              <a:ea typeface="Comic Sans MS"/>
              <a:cs typeface="Comic Sans MS"/>
              <a:sym typeface="Comic Sans MS"/>
            </a:endParaRPr>
          </a:p>
          <a:p>
            <a:pPr algn="l"/>
            <a:r>
              <a:rPr lang="en" sz="1600" dirty="0">
                <a:solidFill>
                  <a:srgbClr val="002060"/>
                </a:solidFill>
                <a:latin typeface="Tempus Sans ITC"/>
                <a:ea typeface="Comic Sans MS"/>
                <a:cs typeface="Comic Sans MS"/>
                <a:sym typeface="Comic Sans MS"/>
              </a:rPr>
              <a:t>The children work hard during the school day and will be tired when they return home to you. Therefore, we do not set large amounts of homework. We do ask that you read with your child every day as this has a significant impact on their progress across all areas of the curriculum. Spelling words being covered each week will also be shared via ClassDojo so keep an eye out for those. A times table of the fortnight will also be shared on Dojo. If there are specific areas of difficulty that require additional practice, your child's teacher will discuss this with you individually.</a:t>
            </a:r>
            <a:br>
              <a:rPr lang="en" sz="1600" dirty="0">
                <a:latin typeface="Tempus Sans ITC"/>
                <a:ea typeface="Comic Sans MS"/>
                <a:cs typeface="Comic Sans MS"/>
              </a:rPr>
            </a:br>
            <a:br>
              <a:rPr lang="en" sz="16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a:t>
            </a:r>
            <a:endParaRPr lang="en" sz="1800" dirty="0">
              <a:latin typeface="Tempus Sans ITC"/>
              <a:ea typeface="Comic Sans MS"/>
              <a:cs typeface="Comic Sans MS"/>
            </a:endParaRPr>
          </a:p>
        </p:txBody>
      </p:sp>
      <p:sp>
        <p:nvSpPr>
          <p:cNvPr id="3" name="Rectangle 2">
            <a:extLst>
              <a:ext uri="{FF2B5EF4-FFF2-40B4-BE49-F238E27FC236}">
                <a16:creationId xmlns:a16="http://schemas.microsoft.com/office/drawing/2014/main" id="{438376BE-1802-C79A-AE5E-CA1981CA605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C65E880-D878-25A8-C4F3-9BA8D0D26A3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DE3B83E-2043-F413-3179-854658E4C5A2}"/>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12B13474-B247-DC48-CEE7-93138F793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8"/>
          <p:cNvSpPr txBox="1">
            <a:spLocks noGrp="1"/>
          </p:cNvSpPr>
          <p:nvPr>
            <p:ph type="ctrTitle"/>
          </p:nvPr>
        </p:nvSpPr>
        <p:spPr>
          <a:xfrm>
            <a:off x="254550" y="1505588"/>
            <a:ext cx="8606324" cy="2149294"/>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Questions</a:t>
            </a:r>
            <a:br>
              <a:rPr lang="en" sz="2800" b="1" u="sng" dirty="0">
                <a:solidFill>
                  <a:srgbClr val="002060"/>
                </a:solidFill>
                <a:latin typeface="Tempus Sans ITC"/>
                <a:ea typeface="Comic Sans MS"/>
                <a:cs typeface="Comic Sans MS"/>
              </a:rPr>
            </a:br>
            <a:br>
              <a:rPr lang="en" sz="2800" b="1" u="sng" dirty="0">
                <a:latin typeface="Tempus Sans ITC"/>
                <a:ea typeface="Comic Sans MS"/>
                <a:cs typeface="Comic Sans MS"/>
                <a:sym typeface="Comic Sans MS"/>
              </a:rPr>
            </a:br>
            <a:r>
              <a:rPr lang="en" sz="1600" dirty="0">
                <a:solidFill>
                  <a:srgbClr val="002060"/>
                </a:solidFill>
                <a:latin typeface="Tempus Sans ITC"/>
                <a:ea typeface="Comic Sans MS"/>
                <a:cs typeface="Comic Sans MS"/>
                <a:sym typeface="Comic Sans MS"/>
              </a:rPr>
              <a:t>If you have any queries or concerns please stay behind after the presentation and take the opportunity to introduce yourself to your child's class teacher. They will be happy to help you.</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Many thanks for your time.</a:t>
            </a: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7DB907F-FDDA-8439-4F2E-039D1C8920C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416044B9-EAB4-6EF7-3CFB-0DCD59DDD0F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7EC6BEA-58B3-AC7D-8CC2-D75FF05AE81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F5BC397D-8BE6-E015-C530-43645B9540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TotalTime>
  <Words>1659</Words>
  <Application>Microsoft Office PowerPoint</Application>
  <PresentationFormat>On-screen Show (16:9)</PresentationFormat>
  <Paragraphs>91</Paragraphs>
  <Slides>21</Slides>
  <Notes>21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Cavolini</vt:lpstr>
      <vt:lpstr>Comic Sans MS</vt:lpstr>
      <vt:lpstr>Symbol</vt:lpstr>
      <vt:lpstr>Tempus Sans ITC</vt:lpstr>
      <vt:lpstr>Simple Light</vt:lpstr>
      <vt:lpstr>Croeso i Foxes  Blwyddyn 4/5 </vt:lpstr>
      <vt:lpstr> Staff in Progression Step 3  (Year 4, Year 5 and Year 6)  Teachers: Mrs Reynolds, Mrs Hamlin, Mrs Manning, Mrs Palmer and Miss Hipkiss  Teaching Assistants: Mrs Samuel, Mrs Pittard  Other Support Staff/Teachers: Miss Edmunds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Inquiry Based Learning  Autumn Term: Who makes decisions and how can children make a difference? Spring Term: Is the illustrator more important than the author? Summer Term: What are the benefits and challenges of growing our own food in Wales? </vt:lpstr>
      <vt:lpstr>What will my child be learning this term?  Maths: Block 1 -place value – Y4 up to 10,000, Y5 up to 100,000. Block 2 - addition and subtraction – using column method and counting on and back. Block 3 – multiplication and division  We will also cover some algebra, statistics and shape this term. Literacy Unit 1 – persuasive writing Unit 2 – narrative Unit 3 - recount Inquiry: Can our voices make a difference? This links to the Rights of the Child, we have a workshop from the Senedd for the children this week and a visit to the Mayor's Parlour in Pontypridd on 28th September. </vt:lpstr>
      <vt:lpstr>A day in the life of Foxes class  9.00 Register and dinner register, completing morning tasks 9.10 Worship 9.30 Guided reading groups 10.00  Maths / literacy 10.45 -Break time 11.00- Cymraeg Bob Dydd 11.20 - Maths / literacy 12.30  - Dinner 1.30 - Register and Big Maths groups 2.00 Inquiry /D.C.F./R.V.E 3.20 - Home time </vt:lpstr>
      <vt:lpstr> Start/End of Day  Morning drop off  Please drop off your children at the main school gate, located on Wind Street. We ask that those parents bringing their children to school in cars be considerate as the entrance can be bisy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  Afternoon pick up The gates will be opened by 3:10pm. Please collect your children from the the main junior yard from 3:20pm.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vt:lpstr>
      <vt:lpstr> What should my child bring to school?  School Uniform  This must be worn every day. Please ensure all items are clearly labelled with your child’s name as they can be easily lost or misplaced and this helps us to reunite them with their owner.  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  PE Kit  This should be worn to school on their PE day, which is MONDAY. Swimming takes place in the Spring Term. </vt:lpstr>
      <vt:lpstr>What should my child bring to school?  Snack Children may  bring their own healthy snack to eat mid morning - this should be fruit or veg.  Lunch Our lunch time is 12:30-13:30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vt:lpstr>
      <vt:lpstr>What should my child bring to school?  Water All children need to bring in a reusable bottle to drink WATER throughout the day, these may be refilled as necessary throughout the day.  Hats, Coats and Gloves  Please ensure your children clothing suitable for the weather, especially a warm, waterproof coat every day - we will continue to spend a lot of time outdoors.  Book Folder Please bring this into school EVERY DAY and please practice reading together at home.  Reading at home every week is essential - a little every day goes a long way! </vt:lpstr>
      <vt:lpstr>Keeping in Touch   Teacher email addresses I can be contacted via hamline9@hwbcymru.net. However, during school hours, I am working with your children and may not pick up your email straight away. Any urgent information or messages should go directly to the school office,   School Website  Information is regularly published on the school website - www.aberdaretownciwprimary.com  Class Dojo Parents can see the reward points that your child earns in school and can directly message Mrs Walters via ClassDojo. School policy is that teachers cannot be contacted directly via ClassDojo.</vt:lpstr>
      <vt:lpstr>Keeping in Touch  Headteacher email address If there is a query or concern that you feel cannot be addressed by the class teacher, please email Mrs Walters to arrange to discuss this further.  School Office If you need to inform us that you child is absent from school or you have an urgent message, please contact Mrs McGinn or Mrs Griffiths in the office.   Telephone Number: (01685) 871520 Email address: admin@aberdaretownciwprimary.rctcbc.cymru  </vt:lpstr>
      <vt:lpstr>Homework and Support  The children work hard during the school day and will be tired when they return home to you. Therefore, we do not set large amounts of homework. We do ask that you read with your child every day as this has a significant impact on their progress across all areas of the curriculum. Spelling words being covered each week will also be shared via ClassDojo so keep an eye out for those. A times table of the fortnight will also be shared on Dojo. If there are specific areas of difficulty that require additional practice, your child's teacher will discuss this with you individually.  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vt:lpstr>
      <vt:lpstr>Questions  If you have any queries or concerns please stay behind after the presentation and take the opportunity to introduce yourself to your child's class teacher. They will be happy to help you.   Many thanks for your time.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i Grasshoppers  Blwyddyn 2/3</dc:title>
  <dc:creator>Charles, Rachel</dc:creator>
  <cp:lastModifiedBy>R Charles (Aberdare Town CiW Primary School)</cp:lastModifiedBy>
  <cp:revision>795</cp:revision>
  <dcterms:modified xsi:type="dcterms:W3CDTF">2026-10-23T15:07:22Z</dcterms:modified>
</cp:coreProperties>
</file>