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41E108-A34C-91F9-B375-3C85C7F1F15B}" v="2" dt="2025-09-10T12:48:12.354"/>
    <p1510:client id="{7A12874E-8E4C-4A92-EB50-DE7ADC2BA28A}" v="92" dt="2025-09-10T10:04:00.508"/>
    <p1510:client id="{ED773E53-B785-3C7A-8A0C-81863166C289}" v="2029" dt="2025-09-10T09:43:55.102"/>
    <p1510:client id="{FDFF6E32-E1AC-6AF9-FF8C-6CC02885B2A4}" v="5" dt="2025-09-10T10:48:15.3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89" d="100"/>
          <a:sy n="89" d="100"/>
        </p:scale>
        <p:origin x="68" y="16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harlesr38@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a:solidFill>
                  <a:srgbClr val="002060"/>
                </a:solidFill>
                <a:latin typeface="Tempus Sans ITC" panose="04020404030D07020202" pitchFamily="82" charset="0"/>
                <a:ea typeface="Comic Sans MS"/>
                <a:cs typeface="Comic Sans MS"/>
                <a:sym typeface="Comic Sans MS"/>
              </a:rPr>
              <a:t>Croeso i Grasshoppers</a:t>
            </a:r>
            <a:br>
              <a:rPr lang="en" sz="4600" b="1" dirty="0">
                <a:solidFill>
                  <a:srgbClr val="002060"/>
                </a:solidFill>
                <a:latin typeface="Tempus Sans ITC" panose="04020404030D07020202" pitchFamily="82" charset="0"/>
                <a:ea typeface="Comic Sans MS"/>
                <a:cs typeface="Comic Sans MS"/>
                <a:sym typeface="Comic Sans MS"/>
              </a:rPr>
            </a:br>
            <a:br>
              <a:rPr lang="en" sz="4600" b="1" dirty="0">
                <a:solidFill>
                  <a:srgbClr val="002060"/>
                </a:solidFill>
                <a:latin typeface="Tempus Sans ITC" panose="04020404030D07020202" pitchFamily="82" charset="0"/>
                <a:ea typeface="Comic Sans MS"/>
                <a:cs typeface="Comic Sans MS"/>
                <a:sym typeface="Comic Sans MS"/>
              </a:rPr>
            </a:br>
            <a:r>
              <a:rPr lang="en" sz="4600" b="1" dirty="0">
                <a:solidFill>
                  <a:srgbClr val="002060"/>
                </a:solidFill>
                <a:latin typeface="Tempus Sans ITC" panose="04020404030D07020202" pitchFamily="82" charset="0"/>
                <a:ea typeface="Comic Sans MS"/>
                <a:cs typeface="Comic Sans MS"/>
                <a:sym typeface="Comic Sans MS"/>
              </a:rPr>
              <a:t>Blwyddyn 2/3</a:t>
            </a:r>
            <a:endParaRPr sz="4600" b="1" dirty="0">
              <a:solidFill>
                <a:srgbClr val="002060"/>
              </a:solidFill>
              <a:latin typeface="Tempus Sans ITC" panose="04020404030D07020202" pitchFamily="82" charset="0"/>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group of children posing for a photo&#10;&#10;AI-generated content may be incorrect.">
            <a:extLst>
              <a:ext uri="{FF2B5EF4-FFF2-40B4-BE49-F238E27FC236}">
                <a16:creationId xmlns:a16="http://schemas.microsoft.com/office/drawing/2014/main" id="{A6EA2A8E-70AF-D6F4-2172-978F249BB83E}"/>
              </a:ext>
            </a:extLst>
          </p:cNvPr>
          <p:cNvPicPr>
            <a:picLocks noChangeAspect="1"/>
          </p:cNvPicPr>
          <p:nvPr/>
        </p:nvPicPr>
        <p:blipFill>
          <a:blip r:embed="rId4"/>
          <a:stretch>
            <a:fillRect/>
          </a:stretch>
        </p:blipFill>
        <p:spPr>
          <a:xfrm>
            <a:off x="479164" y="432288"/>
            <a:ext cx="2587902" cy="1824404"/>
          </a:xfrm>
          <a:prstGeom prst="rect">
            <a:avLst/>
          </a:prstGeom>
          <a:ln w="28575">
            <a:solidFill>
              <a:schemeClr val="bg1"/>
            </a:solidFill>
          </a:ln>
        </p:spPr>
      </p:pic>
      <p:pic>
        <p:nvPicPr>
          <p:cNvPr id="6" name="Picture 5" descr="A group of children playing with blue sticks&#10;&#10;AI-generated content may be incorrect.">
            <a:extLst>
              <a:ext uri="{FF2B5EF4-FFF2-40B4-BE49-F238E27FC236}">
                <a16:creationId xmlns:a16="http://schemas.microsoft.com/office/drawing/2014/main" id="{766BF330-8F84-87BA-2B03-052D5DBA2CB8}"/>
              </a:ext>
            </a:extLst>
          </p:cNvPr>
          <p:cNvPicPr>
            <a:picLocks noChangeAspect="1"/>
          </p:cNvPicPr>
          <p:nvPr/>
        </p:nvPicPr>
        <p:blipFill>
          <a:blip r:embed="rId5"/>
          <a:stretch>
            <a:fillRect/>
          </a:stretch>
        </p:blipFill>
        <p:spPr>
          <a:xfrm>
            <a:off x="389060" y="2843213"/>
            <a:ext cx="2394439" cy="1787038"/>
          </a:xfrm>
          <a:prstGeom prst="rect">
            <a:avLst/>
          </a:prstGeom>
        </p:spPr>
      </p:pic>
      <p:pic>
        <p:nvPicPr>
          <p:cNvPr id="9" name="Picture 8" descr="A child wearing a butterfly mask&#10;&#10;AI-generated content may be incorrect.">
            <a:extLst>
              <a:ext uri="{FF2B5EF4-FFF2-40B4-BE49-F238E27FC236}">
                <a16:creationId xmlns:a16="http://schemas.microsoft.com/office/drawing/2014/main" id="{BBFF0AB7-B03F-6FDE-D19B-26260B99FF7A}"/>
              </a:ext>
            </a:extLst>
          </p:cNvPr>
          <p:cNvPicPr>
            <a:picLocks noChangeAspect="1"/>
          </p:cNvPicPr>
          <p:nvPr/>
        </p:nvPicPr>
        <p:blipFill>
          <a:blip r:embed="rId6"/>
          <a:stretch>
            <a:fillRect/>
          </a:stretch>
        </p:blipFill>
        <p:spPr>
          <a:xfrm>
            <a:off x="6484693" y="2858233"/>
            <a:ext cx="2285268" cy="1793633"/>
          </a:xfrm>
          <a:prstGeom prst="rect">
            <a:avLst/>
          </a:prstGeom>
        </p:spPr>
      </p:pic>
      <p:pic>
        <p:nvPicPr>
          <p:cNvPr id="10" name="Picture 9" descr="A group of children sitting at a table&#10;&#10;AI-generated content may be incorrect.">
            <a:extLst>
              <a:ext uri="{FF2B5EF4-FFF2-40B4-BE49-F238E27FC236}">
                <a16:creationId xmlns:a16="http://schemas.microsoft.com/office/drawing/2014/main" id="{3E379BFA-5061-2877-6E6B-3EF74D79BF02}"/>
              </a:ext>
            </a:extLst>
          </p:cNvPr>
          <p:cNvPicPr>
            <a:picLocks noChangeAspect="1"/>
          </p:cNvPicPr>
          <p:nvPr/>
        </p:nvPicPr>
        <p:blipFill>
          <a:blip r:embed="rId7"/>
          <a:stretch>
            <a:fillRect/>
          </a:stretch>
        </p:blipFill>
        <p:spPr>
          <a:xfrm>
            <a:off x="6078049" y="434853"/>
            <a:ext cx="2600325" cy="18266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pPr lvl="0"/>
            <a:r>
              <a:rPr lang="en" sz="2800" b="1" u="sng" dirty="0">
                <a:solidFill>
                  <a:srgbClr val="002060"/>
                </a:solidFill>
                <a:latin typeface="Tempus Sans ITC" panose="04020404030D07020202" pitchFamily="82" charset="0"/>
                <a:ea typeface="Comic Sans MS"/>
                <a:cs typeface="Comic Sans MS"/>
                <a:sym typeface="Comic Sans MS"/>
              </a:rPr>
              <a:t>Staff in Progression Step 2 </a:t>
            </a:r>
            <a:br>
              <a:rPr lang="en" sz="2800" b="1" dirty="0">
                <a:solidFill>
                  <a:srgbClr val="002060"/>
                </a:solidFill>
                <a:latin typeface="Tempus Sans ITC" panose="04020404030D07020202" pitchFamily="82" charset="0"/>
                <a:ea typeface="Comic Sans MS"/>
                <a:cs typeface="Comic Sans MS"/>
                <a:sym typeface="Comic Sans MS"/>
              </a:rPr>
            </a:br>
            <a:r>
              <a:rPr lang="en" sz="2300" b="1" dirty="0">
                <a:solidFill>
                  <a:srgbClr val="002060"/>
                </a:solidFill>
                <a:latin typeface="Tempus Sans ITC" panose="04020404030D07020202" pitchFamily="82" charset="0"/>
                <a:ea typeface="Comic Sans MS"/>
                <a:cs typeface="Comic Sans MS"/>
                <a:sym typeface="Comic Sans MS"/>
              </a:rPr>
              <a:t>(Year 1, Year 2 and Year 3)</a:t>
            </a:r>
            <a:br>
              <a:rPr lang="en" sz="2300" b="1" dirty="0">
                <a:solidFill>
                  <a:srgbClr val="002060"/>
                </a:solidFill>
                <a:latin typeface="Tempus Sans ITC" panose="04020404030D07020202" pitchFamily="82" charset="0"/>
                <a:ea typeface="Comic Sans MS"/>
                <a:cs typeface="Comic Sans MS"/>
                <a:sym typeface="Comic Sans MS"/>
              </a:rPr>
            </a:br>
            <a:br>
              <a:rPr lang="en" sz="2800" b="1"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Teachers:</a:t>
            </a:r>
            <a:br>
              <a:rPr lang="en" sz="2300" dirty="0">
                <a:solidFill>
                  <a:srgbClr val="002060"/>
                </a:solidFill>
                <a:latin typeface="Tempus Sans ITC" panose="04020404030D07020202" pitchFamily="82" charset="0"/>
                <a:ea typeface="Comic Sans MS"/>
                <a:cs typeface="Comic Sans MS"/>
                <a:sym typeface="Comic Sans MS"/>
              </a:rPr>
            </a:br>
            <a:r>
              <a:rPr lang="en" sz="2300" dirty="0">
                <a:solidFill>
                  <a:srgbClr val="002060"/>
                </a:solidFill>
                <a:latin typeface="Tempus Sans ITC" panose="04020404030D07020202" pitchFamily="82" charset="0"/>
                <a:ea typeface="Comic Sans MS"/>
                <a:cs typeface="Comic Sans MS"/>
                <a:sym typeface="Comic Sans MS"/>
              </a:rPr>
              <a:t>Miss Palmer, Mrs Hallam, Mrs Perkins and Mrs Charles</a:t>
            </a:r>
            <a:br>
              <a:rPr lang="en" sz="2300" dirty="0">
                <a:solidFill>
                  <a:srgbClr val="002060"/>
                </a:solidFill>
                <a:latin typeface="Tempus Sans ITC" panose="04020404030D07020202" pitchFamily="82" charset="0"/>
                <a:ea typeface="Comic Sans MS"/>
                <a:cs typeface="Comic Sans MS"/>
                <a:sym typeface="Comic Sans MS"/>
              </a:rPr>
            </a:br>
            <a:br>
              <a:rPr lang="en" sz="2300" dirty="0">
                <a:solidFill>
                  <a:srgbClr val="002060"/>
                </a:solidFill>
                <a:latin typeface="Tempus Sans ITC" panose="04020404030D07020202" pitchFamily="82" charset="0"/>
                <a:ea typeface="Comic Sans MS"/>
                <a:cs typeface="Comic Sans MS"/>
                <a:sym typeface="Comic Sans MS"/>
              </a:rPr>
            </a:br>
            <a:r>
              <a:rPr lang="en" sz="2300" b="1" u="sng" dirty="0">
                <a:solidFill>
                  <a:srgbClr val="002060"/>
                </a:solidFill>
                <a:latin typeface="Tempus Sans ITC" panose="04020404030D07020202" pitchFamily="82" charset="0"/>
                <a:ea typeface="Comic Sans MS"/>
                <a:cs typeface="Comic Sans MS"/>
                <a:sym typeface="Comic Sans MS"/>
              </a:rPr>
              <a:t>Teaching Assistants: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dirty="0">
                <a:solidFill>
                  <a:srgbClr val="002060"/>
                </a:solidFill>
                <a:latin typeface="Tempus Sans ITC" panose="04020404030D07020202" pitchFamily="82" charset="0"/>
                <a:ea typeface="Comic Sans MS"/>
                <a:cs typeface="Comic Sans MS"/>
                <a:sym typeface="Comic Sans MS"/>
              </a:rPr>
              <a:t>Mrs Driscoll, Mrs Trow, Mrs Pittard</a:t>
            </a:r>
            <a:br>
              <a:rPr lang="en" sz="2300" dirty="0">
                <a:solidFill>
                  <a:srgbClr val="002060"/>
                </a:solidFill>
                <a:latin typeface="Tempus Sans ITC" panose="04020404030D07020202" pitchFamily="82" charset="0"/>
                <a:ea typeface="Comic Sans MS"/>
                <a:cs typeface="Comic Sans MS"/>
                <a:sym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dirty="0">
                <a:solidFill>
                  <a:srgbClr val="002060"/>
                </a:solidFill>
                <a:latin typeface="Tempus Sans ITC" panose="04020404030D07020202" pitchFamily="82" charset="0"/>
                <a:ea typeface="Comic Sans MS"/>
                <a:cs typeface="Comic Sans MS"/>
                <a:sym typeface="Comic Sans MS"/>
              </a:rPr>
              <a:t>Mrs Stone and Miss Edmunds</a:t>
            </a:r>
            <a:endParaRPr sz="2300"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ea typeface="Comic Sans MS"/>
                <a:cs typeface="Comic Sans MS"/>
                <a:sym typeface="Comic Sans MS"/>
              </a:rPr>
              <a:t>Our Faith, our Values and our Christian ethos are the foundations of our school. Our</a:t>
            </a:r>
            <a:r>
              <a:rPr lang="en" sz="2300" dirty="0">
                <a:solidFill>
                  <a:srgbClr val="002060"/>
                </a:solidFill>
                <a:latin typeface="Tempus Sans ITC"/>
              </a:rPr>
              <a:t> school mission statement is:</a:t>
            </a:r>
          </a:p>
          <a:p>
            <a:pPr algn="ctr"/>
            <a:endParaRPr lang="en" sz="2300" dirty="0">
              <a:solidFill>
                <a:srgbClr val="002060"/>
              </a:solidFill>
              <a:latin typeface="Tempus Sans ITC"/>
            </a:endParaRPr>
          </a:p>
          <a:p>
            <a:pPr marL="285750" indent="-285750" algn="just">
              <a:buFont typeface="Symbol"/>
              <a:buChar char="•"/>
            </a:pPr>
            <a:r>
              <a:rPr lang="en-US" sz="1200" dirty="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dirty="0">
                <a:solidFill>
                  <a:srgbClr val="002060"/>
                </a:solidFill>
                <a:latin typeface="Cavolini"/>
                <a:cs typeface="Cavolini"/>
              </a:rPr>
              <a:t>To develop a love of learning that will last our whole lives and to share that love with those we meet.</a:t>
            </a:r>
            <a:endParaRPr lang="en" sz="1200" dirty="0">
              <a:solidFill>
                <a:srgbClr val="002060"/>
              </a:solidFill>
              <a:latin typeface="Cavolini"/>
              <a:cs typeface="Cavolini"/>
            </a:endParaRPr>
          </a:p>
          <a:p>
            <a:pPr marL="285750" indent="-285750" algn="just">
              <a:buFont typeface="Symbol"/>
              <a:buChar char="•"/>
            </a:pPr>
            <a:endParaRPr lang="en-US" sz="1200" dirty="0">
              <a:solidFill>
                <a:srgbClr val="002060"/>
              </a:solidFill>
              <a:latin typeface="Cavolini"/>
              <a:cs typeface="Cavolini"/>
            </a:endParaRPr>
          </a:p>
          <a:p>
            <a:pPr algn="just"/>
            <a:r>
              <a:rPr lang="en-US" sz="1200" i="1" dirty="0">
                <a:latin typeface="Cavolini"/>
                <a:cs typeface="Cavolini"/>
              </a:rPr>
              <a:t>This Mission Statement was created by the children of Town Church Primary with staff and Governors and approved by the Full Governing Body</a:t>
            </a:r>
            <a:endParaRPr lang="en-US" dirty="0"/>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2025/26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pupil independence and effectiveness</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reading and spelling</a:t>
            </a:r>
          </a:p>
          <a:p>
            <a:pPr marL="457200" indent="-457200" algn="ctr">
              <a:lnSpc>
                <a:spcPct val="150000"/>
              </a:lnSpc>
              <a:buAutoNum type="arabicPeriod"/>
            </a:pPr>
            <a:r>
              <a:rPr lang="en" sz="1800" dirty="0">
                <a:solidFill>
                  <a:srgbClr val="002060"/>
                </a:solidFill>
                <a:latin typeface="Tempus Sans ITC"/>
              </a:rPr>
              <a:t>To improve standards of </a:t>
            </a:r>
            <a:r>
              <a:rPr lang="en" sz="1800" b="1" dirty="0">
                <a:solidFill>
                  <a:srgbClr val="002060"/>
                </a:solidFill>
                <a:latin typeface="Tempus Sans ITC"/>
              </a:rPr>
              <a:t>mental arithmetic</a:t>
            </a:r>
            <a:r>
              <a:rPr lang="en" sz="1800" dirty="0">
                <a:solidFill>
                  <a:srgbClr val="002060"/>
                </a:solidFill>
                <a:latin typeface="Tempus Sans ITC"/>
              </a:rPr>
              <a:t> and to further embed the </a:t>
            </a:r>
            <a:r>
              <a:rPr lang="en" sz="1800" b="1" dirty="0">
                <a:solidFill>
                  <a:srgbClr val="002060"/>
                </a:solidFill>
                <a:latin typeface="Tempus Sans ITC"/>
              </a:rPr>
              <a:t>CPA (concrete, Pictorial, Abstract) approach</a:t>
            </a:r>
          </a:p>
          <a:p>
            <a:pPr marL="457200" indent="-457200" algn="ctr">
              <a:lnSpc>
                <a:spcPct val="150000"/>
              </a:lnSpc>
              <a:buAutoNum type="arabicPeriod"/>
            </a:pPr>
            <a:r>
              <a:rPr lang="en" sz="1800" dirty="0">
                <a:solidFill>
                  <a:srgbClr val="002060"/>
                </a:solidFill>
                <a:latin typeface="Tempus Sans ITC"/>
              </a:rPr>
              <a:t>To improve standards in </a:t>
            </a:r>
            <a:r>
              <a:rPr lang="en" sz="1800" b="1" dirty="0">
                <a:solidFill>
                  <a:srgbClr val="002060"/>
                </a:solidFill>
                <a:latin typeface="Tempus Sans ITC"/>
              </a:rPr>
              <a:t>Welsh oracy</a:t>
            </a:r>
            <a:endParaRPr lang="en" sz="1800" b="1" dirty="0"/>
          </a:p>
          <a:p>
            <a:pPr marL="457200" indent="-457200" algn="ctr">
              <a:lnSpc>
                <a:spcPct val="150000"/>
              </a:lnSpc>
              <a:buAutoNum type="arabicPeriod"/>
            </a:pPr>
            <a:r>
              <a:rPr lang="en" sz="1800" dirty="0">
                <a:solidFill>
                  <a:srgbClr val="002060"/>
                </a:solidFill>
                <a:latin typeface="Tempus Sans ITC"/>
              </a:rPr>
              <a:t>To further develop </a:t>
            </a:r>
            <a:r>
              <a:rPr lang="en" sz="1800" b="1" dirty="0">
                <a:solidFill>
                  <a:srgbClr val="002060"/>
                </a:solidFill>
                <a:latin typeface="Tempus Sans ITC"/>
              </a:rPr>
              <a:t>RVE (Religion, Values and Ethics)</a:t>
            </a:r>
            <a:r>
              <a:rPr lang="en" sz="1800" dirty="0">
                <a:solidFill>
                  <a:srgbClr val="002060"/>
                </a:solidFill>
                <a:latin typeface="Tempus Sans ITC"/>
              </a:rPr>
              <a:t> and our </a:t>
            </a:r>
            <a:r>
              <a:rPr lang="en" sz="1800" b="1" dirty="0">
                <a:solidFill>
                  <a:srgbClr val="002060"/>
                </a:solidFill>
                <a:latin typeface="Tempus Sans ITC"/>
              </a:rPr>
              <a:t>awareness and understanding of other faiths</a:t>
            </a:r>
            <a:r>
              <a:rPr lang="en" sz="1800" dirty="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sym typeface="Comic Sans MS"/>
              </a:rPr>
              <a:t>What are National Parks and why do they matter?</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300" dirty="0">
                <a:solidFill>
                  <a:srgbClr val="002060"/>
                </a:solidFill>
                <a:latin typeface="Tempus Sans ITC"/>
                <a:ea typeface="Comic Sans MS"/>
                <a:cs typeface="Comic Sans MS"/>
              </a:rPr>
              <a:t>Does animation help children to learn?</a:t>
            </a:r>
            <a:br>
              <a:rPr lang="en" sz="28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300" dirty="0">
                <a:solidFill>
                  <a:srgbClr val="002060"/>
                </a:solidFill>
                <a:latin typeface="Tempus Sans ITC"/>
                <a:ea typeface="Comic Sans MS"/>
                <a:cs typeface="Comic Sans MS"/>
              </a:rPr>
              <a:t>How can modern design help to make someone's life easier?</a:t>
            </a:r>
            <a:endParaRPr sz="2300" b="1"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a:t>
            </a:r>
            <a:r>
              <a:rPr lang="en" sz="1600">
                <a:solidFill>
                  <a:srgbClr val="002060"/>
                </a:solidFill>
                <a:latin typeface="Tempus Sans ITC"/>
                <a:ea typeface="Cascadia Mono" panose="020B0609020000020004" pitchFamily="49" charset="0"/>
                <a:cs typeface="Cascadia Mono" panose="020B0609020000020004" pitchFamily="49" charset="0"/>
                <a:sym typeface="Comic Sans MS"/>
              </a:rPr>
              <a:t>separate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the external Foundation Phase doors from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MON</a:t>
            </a:r>
            <a:r>
              <a:rPr lang="en" sz="1600" b="1" u="sng" dirty="0">
                <a:solidFill>
                  <a:srgbClr val="002060"/>
                </a:solidFill>
                <a:latin typeface="Tempus Sans ITC"/>
                <a:ea typeface="Comic Sans MS"/>
                <a:cs typeface="Comic Sans MS"/>
                <a:sym typeface="Comic Sans MS"/>
              </a:rPr>
              <a:t>DAY</a:t>
            </a:r>
            <a:r>
              <a:rPr lang="en" sz="1600" dirty="0">
                <a:solidFill>
                  <a:srgbClr val="002060"/>
                </a:solidFill>
                <a:latin typeface="Tempus Sans ITC"/>
                <a:ea typeface="Comic Sans MS"/>
                <a:cs typeface="Comic Sans MS"/>
                <a:sym typeface="Comic Sans MS"/>
              </a:rPr>
              <a:t>.</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either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dirty="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Scarves, Coats and Gloves </a:t>
            </a:r>
            <a:endParaRPr lang="en-US" sz="230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once you have finished reading the book together at home and it is ready to be changed. </a:t>
            </a:r>
            <a:r>
              <a:rPr lang="en" sz="1600" b="1" dirty="0">
                <a:solidFill>
                  <a:srgbClr val="004B53"/>
                </a:solidFill>
                <a:latin typeface="Tempus Sans ITC"/>
                <a:ea typeface="Comic Sans MS"/>
                <a:cs typeface="Comic Sans MS"/>
                <a:sym typeface="Comic Sans MS"/>
              </a:rPr>
              <a:t>Reading at home every week is essential - a little every day goes a long way!</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2060"/>
                </a:solidFill>
                <a:latin typeface="Tempus Sans ITC"/>
                <a:ea typeface="Comic Sans MS"/>
                <a:cs typeface="Comic Sans MS"/>
                <a:sym typeface="Comic Sans MS"/>
                <a:hlinkClick r:id="rId3"/>
              </a:rPr>
              <a:t>charlesr38@hwbcymru.net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McGinn or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Griffiths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t>
            </a:r>
            <a:r>
              <a:rPr lang="en" sz="1600" dirty="0" err="1">
                <a:solidFill>
                  <a:srgbClr val="002060"/>
                </a:solidFill>
                <a:latin typeface="Tempus Sans ITC"/>
                <a:ea typeface="Comic Sans MS"/>
                <a:cs typeface="Comic Sans MS"/>
              </a:rPr>
              <a:t>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a:t>
            </a:r>
            <a:r>
              <a:rPr lang="en" sz="1600" dirty="0" err="1">
                <a:solidFill>
                  <a:srgbClr val="002060"/>
                </a:solidFill>
                <a:latin typeface="Tempus Sans ITC"/>
                <a:ea typeface="Comic Sans MS"/>
                <a:cs typeface="Comic Sans MS"/>
                <a:sym typeface="Comic Sans MS"/>
              </a:rPr>
              <a:t>practise</a:t>
            </a:r>
            <a:r>
              <a:rPr lang="en" sz="1600" dirty="0">
                <a:solidFill>
                  <a:srgbClr val="002060"/>
                </a:solidFill>
                <a:latin typeface="Tempus Sans ITC"/>
                <a:ea typeface="Comic Sans MS"/>
                <a:cs typeface="Comic Sans MS"/>
                <a:sym typeface="Comic Sans MS"/>
              </a:rPr>
              <a:t>,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1459</Words>
  <Application>Microsoft Office PowerPoint</Application>
  <PresentationFormat>On-screen Show (16:9)</PresentationFormat>
  <Paragraphs>87</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Cavolini</vt:lpstr>
      <vt:lpstr>Comic Sans MS</vt:lpstr>
      <vt:lpstr>Symbol</vt:lpstr>
      <vt:lpstr>Tempus Sans ITC</vt:lpstr>
      <vt:lpstr>Simple Light</vt:lpstr>
      <vt:lpstr>Croeso i Grasshoppers  Blwyddyn 2/3 </vt:lpstr>
      <vt:lpstr> Staff in Progression Step 2  (Year 1, Year 2 and Year 3)  Teachers: Miss Palmer, Mrs Hallam, Mrs Perkins and Mrs Charles  Teaching Assistants: Mrs Driscoll, Mrs Trow, Mrs Pittard  Other Support Staff/Teachers: Mrs Stone and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What are National Parks and why do they matter?  Spring Term: Does animation help children to learn?  Summer Term: How can modern design help to make someone's life easier?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external Foundation Phase doors from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MONDAY.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12:00-13:05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Scarves, Coats and Gloves  Please ensure your children clothing suitable for the weather, especially a warm, waterproof coat every day - we will continue to spend a lot of time outdoors.  Book Folder Please bring this into school once you have finished reading the book together at home and it is ready to be changed. Reading at home every week is essential - a little every day goes a long way! </vt:lpstr>
      <vt:lpstr>Keeping in Touch   Teacher email addresses I can be contacted via charlesr38@hwbcymru.net.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practise,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Charles, Rachel</cp:lastModifiedBy>
  <cp:revision>588</cp:revision>
  <dcterms:modified xsi:type="dcterms:W3CDTF">2025-09-10T12:51:32Z</dcterms:modified>
</cp:coreProperties>
</file>