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1"/>
  </p:notesMasterIdLst>
  <p:sldIdLst>
    <p:sldId id="256" r:id="rId2"/>
    <p:sldId id="257" r:id="rId3"/>
    <p:sldId id="258" r:id="rId4"/>
    <p:sldId id="259" r:id="rId5"/>
    <p:sldId id="260" r:id="rId6"/>
    <p:sldId id="261" r:id="rId7"/>
    <p:sldId id="262" r:id="rId8"/>
    <p:sldId id="275" r:id="rId9"/>
    <p:sldId id="272" r:id="rId10"/>
    <p:sldId id="273" r:id="rId11"/>
    <p:sldId id="263" r:id="rId12"/>
    <p:sldId id="264" r:id="rId13"/>
    <p:sldId id="265" r:id="rId14"/>
    <p:sldId id="266" r:id="rId15"/>
    <p:sldId id="274" r:id="rId16"/>
    <p:sldId id="268" r:id="rId17"/>
    <p:sldId id="276" r:id="rId18"/>
    <p:sldId id="269" r:id="rId19"/>
    <p:sldId id="271" r:id="rId2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7A8E67-B8E4-C7C5-646E-E6BFBBCBDC0C}" v="42" dt="2025-09-19T07:39:25.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75" autoAdjust="0"/>
    <p:restoredTop sz="94660"/>
  </p:normalViewPr>
  <p:slideViewPr>
    <p:cSldViewPr snapToGrid="0">
      <p:cViewPr varScale="1">
        <p:scale>
          <a:sx n="96" d="100"/>
          <a:sy n="96" d="100"/>
        </p:scale>
        <p:origin x="572"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52df5ea5b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52df5ea5b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52df5ea5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52df5ea5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52df5ea5b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52df5ea5b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52df5ea5b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52df5ea5b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CMLnc8lMxE&amp;t=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charlesr38@hwbcymru.net"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www.aberdaretownciwprimary.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 name="Picture 4" descr="A group of children sitting on the floor&#10;&#10;AI-generated content may be incorrect.">
            <a:extLst>
              <a:ext uri="{FF2B5EF4-FFF2-40B4-BE49-F238E27FC236}">
                <a16:creationId xmlns:a16="http://schemas.microsoft.com/office/drawing/2014/main" id="{6976A936-A692-593C-3EA8-78FB22CF561B}"/>
              </a:ext>
            </a:extLst>
          </p:cNvPr>
          <p:cNvPicPr>
            <a:picLocks noChangeAspect="1"/>
          </p:cNvPicPr>
          <p:nvPr/>
        </p:nvPicPr>
        <p:blipFill>
          <a:blip r:embed="rId3"/>
          <a:stretch>
            <a:fillRect/>
          </a:stretch>
        </p:blipFill>
        <p:spPr>
          <a:xfrm>
            <a:off x="255671" y="616618"/>
            <a:ext cx="5361573" cy="4008021"/>
          </a:xfrm>
          <a:prstGeom prst="rect">
            <a:avLst/>
          </a:prstGeom>
        </p:spPr>
      </p:pic>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r>
              <a:rPr lang="en" sz="4000" b="1" dirty="0">
                <a:solidFill>
                  <a:srgbClr val="0070C0"/>
                </a:solidFill>
                <a:latin typeface="Tempus Sans ITC"/>
                <a:ea typeface="Comic Sans MS"/>
                <a:cs typeface="Comic Sans MS"/>
                <a:sym typeface="Comic Sans MS"/>
              </a:rPr>
              <a:t>          </a:t>
            </a:r>
            <a:endParaRPr lang="en" sz="4600" b="1" dirty="0">
              <a:solidFill>
                <a:srgbClr val="0070C0"/>
              </a:solidFill>
              <a:latin typeface="Tempus Sans ITC"/>
              <a:ea typeface="Comic Sans MS"/>
              <a:cs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61567" y="437433"/>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9237AE93-6F29-427B-919F-15A1FC351512}"/>
              </a:ext>
            </a:extLst>
          </p:cNvPr>
          <p:cNvSpPr txBox="1"/>
          <p:nvPr/>
        </p:nvSpPr>
        <p:spPr>
          <a:xfrm>
            <a:off x="5868866" y="1774294"/>
            <a:ext cx="2881075" cy="22542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500" b="1" dirty="0" err="1">
                <a:solidFill>
                  <a:srgbClr val="FF0000"/>
                </a:solidFill>
                <a:latin typeface="Segoe Script"/>
              </a:rPr>
              <a:t>Croeso</a:t>
            </a:r>
            <a:r>
              <a:rPr lang="en-GB" sz="3500" b="1">
                <a:solidFill>
                  <a:srgbClr val="FF0000"/>
                </a:solidFill>
                <a:latin typeface="Segoe Script"/>
              </a:rPr>
              <a:t> i'r</a:t>
            </a:r>
            <a:r>
              <a:rPr lang="en-GB" sz="3500" b="1" dirty="0">
                <a:solidFill>
                  <a:srgbClr val="FF0000"/>
                </a:solidFill>
                <a:latin typeface="Segoe Script"/>
              </a:rPr>
              <a:t> Ladybirds</a:t>
            </a:r>
            <a:endParaRPr lang="en-US" b="1">
              <a:solidFill>
                <a:srgbClr val="FF0000"/>
              </a:solidFill>
            </a:endParaRPr>
          </a:p>
          <a:p>
            <a:pPr algn="ctr"/>
            <a:r>
              <a:rPr lang="en-GB" sz="3500" err="1">
                <a:solidFill>
                  <a:schemeClr val="tx1"/>
                </a:solidFill>
                <a:latin typeface="Segoe Script"/>
              </a:rPr>
              <a:t>Blwyddyn</a:t>
            </a:r>
            <a:r>
              <a:rPr lang="en-GB" sz="3500" dirty="0">
                <a:solidFill>
                  <a:schemeClr val="tx1"/>
                </a:solidFill>
                <a:latin typeface="Segoe Script"/>
              </a:rPr>
              <a:t> </a:t>
            </a:r>
            <a:r>
              <a:rPr lang="en-GB" sz="3500" dirty="0">
                <a:latin typeface="Segoe Script"/>
              </a:rPr>
              <a:t>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pPr lvl="0"/>
            <a:r>
              <a:rPr lang="en" sz="2800" b="1" u="sng" dirty="0">
                <a:solidFill>
                  <a:srgbClr val="002060"/>
                </a:solidFill>
                <a:latin typeface="Tempus Sans ITC" panose="04020404030D07020202" pitchFamily="82" charset="0"/>
                <a:ea typeface="Comic Sans MS"/>
                <a:cs typeface="Comic Sans MS"/>
                <a:sym typeface="Comic Sans MS"/>
              </a:rPr>
              <a:t>Staff in Progression Step 2 </a:t>
            </a:r>
            <a:br>
              <a:rPr lang="en" sz="2800" b="1" dirty="0">
                <a:solidFill>
                  <a:srgbClr val="002060"/>
                </a:solidFill>
                <a:latin typeface="Tempus Sans ITC" panose="04020404030D07020202" pitchFamily="82" charset="0"/>
                <a:ea typeface="Comic Sans MS"/>
                <a:cs typeface="Comic Sans MS"/>
                <a:sym typeface="Comic Sans MS"/>
              </a:rPr>
            </a:br>
            <a:r>
              <a:rPr lang="en" sz="2300" b="1" dirty="0">
                <a:solidFill>
                  <a:srgbClr val="002060"/>
                </a:solidFill>
                <a:latin typeface="Tempus Sans ITC" panose="04020404030D07020202" pitchFamily="82" charset="0"/>
                <a:ea typeface="Comic Sans MS"/>
                <a:cs typeface="Comic Sans MS"/>
                <a:sym typeface="Comic Sans MS"/>
              </a:rPr>
              <a:t>(Year 1, Year 2 and Year 3)</a:t>
            </a:r>
            <a:br>
              <a:rPr lang="en" sz="2300" b="1" dirty="0">
                <a:solidFill>
                  <a:srgbClr val="002060"/>
                </a:solidFill>
                <a:latin typeface="Tempus Sans ITC" panose="04020404030D07020202" pitchFamily="82" charset="0"/>
                <a:ea typeface="Comic Sans MS"/>
                <a:cs typeface="Comic Sans MS"/>
                <a:sym typeface="Comic Sans MS"/>
              </a:rPr>
            </a:br>
            <a:br>
              <a:rPr lang="en" sz="2800" b="1" dirty="0">
                <a:solidFill>
                  <a:srgbClr val="002060"/>
                </a:solidFill>
                <a:latin typeface="Tempus Sans ITC" panose="04020404030D07020202" pitchFamily="82" charset="0"/>
                <a:ea typeface="Comic Sans MS"/>
                <a:cs typeface="Comic Sans MS"/>
                <a:sym typeface="Comic Sans MS"/>
              </a:rPr>
            </a:br>
            <a:r>
              <a:rPr lang="en" sz="2300" b="1" u="sng" dirty="0">
                <a:solidFill>
                  <a:srgbClr val="002060"/>
                </a:solidFill>
                <a:latin typeface="Tempus Sans ITC" panose="04020404030D07020202" pitchFamily="82" charset="0"/>
                <a:ea typeface="Comic Sans MS"/>
                <a:cs typeface="Comic Sans MS"/>
                <a:sym typeface="Comic Sans MS"/>
              </a:rPr>
              <a:t>Teachers:</a:t>
            </a:r>
            <a:br>
              <a:rPr lang="en" sz="2300" dirty="0">
                <a:solidFill>
                  <a:srgbClr val="002060"/>
                </a:solidFill>
                <a:latin typeface="Tempus Sans ITC" panose="04020404030D07020202" pitchFamily="82" charset="0"/>
                <a:ea typeface="Comic Sans MS"/>
                <a:cs typeface="Comic Sans MS"/>
                <a:sym typeface="Comic Sans MS"/>
              </a:rPr>
            </a:br>
            <a:r>
              <a:rPr lang="en" sz="2300" dirty="0">
                <a:solidFill>
                  <a:srgbClr val="002060"/>
                </a:solidFill>
                <a:latin typeface="Tempus Sans ITC" panose="04020404030D07020202" pitchFamily="82" charset="0"/>
                <a:ea typeface="Comic Sans MS"/>
                <a:cs typeface="Comic Sans MS"/>
                <a:sym typeface="Comic Sans MS"/>
              </a:rPr>
              <a:t>Miss Palmer, Mrs Hallam, Mrs Perkins and Mrs Charles</a:t>
            </a:r>
            <a:br>
              <a:rPr lang="en" sz="2300" dirty="0">
                <a:solidFill>
                  <a:srgbClr val="002060"/>
                </a:solidFill>
                <a:latin typeface="Tempus Sans ITC" panose="04020404030D07020202" pitchFamily="82" charset="0"/>
                <a:ea typeface="Comic Sans MS"/>
                <a:cs typeface="Comic Sans MS"/>
                <a:sym typeface="Comic Sans MS"/>
              </a:rPr>
            </a:br>
            <a:br>
              <a:rPr lang="en" sz="2300" dirty="0">
                <a:solidFill>
                  <a:srgbClr val="002060"/>
                </a:solidFill>
                <a:latin typeface="Tempus Sans ITC" panose="04020404030D07020202" pitchFamily="82" charset="0"/>
                <a:ea typeface="Comic Sans MS"/>
                <a:cs typeface="Comic Sans MS"/>
                <a:sym typeface="Comic Sans MS"/>
              </a:rPr>
            </a:br>
            <a:r>
              <a:rPr lang="en" sz="2300" b="1" u="sng" dirty="0">
                <a:solidFill>
                  <a:srgbClr val="002060"/>
                </a:solidFill>
                <a:latin typeface="Tempus Sans ITC" panose="04020404030D07020202" pitchFamily="82" charset="0"/>
                <a:ea typeface="Comic Sans MS"/>
                <a:cs typeface="Comic Sans MS"/>
                <a:sym typeface="Comic Sans MS"/>
              </a:rPr>
              <a:t>Teaching Assistants: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dirty="0">
                <a:solidFill>
                  <a:srgbClr val="002060"/>
                </a:solidFill>
                <a:latin typeface="Tempus Sans ITC" panose="04020404030D07020202" pitchFamily="82" charset="0"/>
                <a:ea typeface="Comic Sans MS"/>
                <a:cs typeface="Comic Sans MS"/>
                <a:sym typeface="Comic Sans MS"/>
              </a:rPr>
              <a:t>Mrs Driscoll, Mrs Trow, Mrs Pittard</a:t>
            </a:r>
            <a:br>
              <a:rPr lang="en" sz="2300" dirty="0">
                <a:solidFill>
                  <a:srgbClr val="002060"/>
                </a:solidFill>
                <a:latin typeface="Tempus Sans ITC" panose="04020404030D07020202" pitchFamily="82" charset="0"/>
                <a:ea typeface="Comic Sans MS"/>
                <a:cs typeface="Comic Sans MS"/>
                <a:sym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GB" sz="2300" dirty="0">
                <a:solidFill>
                  <a:srgbClr val="002060"/>
                </a:solidFill>
                <a:latin typeface="Tempus Sans ITC" panose="04020404030D07020202" pitchFamily="82" charset="0"/>
                <a:ea typeface="Comic Sans MS"/>
                <a:cs typeface="Comic Sans MS"/>
                <a:sym typeface="Comic Sans MS"/>
              </a:rPr>
              <a:t>Mrs Stone and Miss Edmunds</a:t>
            </a:r>
            <a:endParaRPr sz="2300"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5">
            <a:hlinkClick r:id="rId3"/>
          </p:cNvPr>
          <p:cNvPicPr preferRelativeResize="0"/>
          <p:nvPr/>
        </p:nvPicPr>
        <p:blipFill>
          <a:blip r:embed="rId4">
            <a:alphaModFix/>
          </a:blip>
          <a:stretch>
            <a:fillRect/>
          </a:stretch>
        </p:blipFill>
        <p:spPr>
          <a:xfrm>
            <a:off x="518550" y="0"/>
            <a:ext cx="810690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4626921" y="0"/>
            <a:ext cx="3918856" cy="5143499"/>
          </a:xfrm>
          <a:prstGeom prst="rect">
            <a:avLst/>
          </a:prstGeom>
          <a:noFill/>
          <a:ln>
            <a:noFill/>
          </a:ln>
        </p:spPr>
      </p:pic>
      <p:pic>
        <p:nvPicPr>
          <p:cNvPr id="81" name="Google Shape;81;p16"/>
          <p:cNvPicPr preferRelativeResize="0"/>
          <p:nvPr/>
        </p:nvPicPr>
        <p:blipFill>
          <a:blip r:embed="rId4">
            <a:alphaModFix/>
          </a:blip>
          <a:stretch>
            <a:fillRect/>
          </a:stretch>
        </p:blipFill>
        <p:spPr>
          <a:xfrm>
            <a:off x="663631" y="0"/>
            <a:ext cx="3976038"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a:off x="559300" y="0"/>
            <a:ext cx="3910651" cy="5143501"/>
          </a:xfrm>
          <a:prstGeom prst="rect">
            <a:avLst/>
          </a:prstGeom>
          <a:noFill/>
          <a:ln>
            <a:noFill/>
          </a:ln>
        </p:spPr>
      </p:pic>
      <p:pic>
        <p:nvPicPr>
          <p:cNvPr id="89" name="Google Shape;89;p17"/>
          <p:cNvPicPr preferRelativeResize="0"/>
          <p:nvPr/>
        </p:nvPicPr>
        <p:blipFill>
          <a:blip r:embed="rId4">
            <a:alphaModFix/>
          </a:blip>
          <a:stretch>
            <a:fillRect/>
          </a:stretch>
        </p:blipFill>
        <p:spPr>
          <a:xfrm>
            <a:off x="4495788" y="0"/>
            <a:ext cx="3894175"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6" name="Google Shape;96;p18"/>
          <p:cNvPicPr preferRelativeResize="0"/>
          <p:nvPr/>
        </p:nvPicPr>
        <p:blipFill>
          <a:blip r:embed="rId3">
            <a:alphaModFix/>
          </a:blip>
          <a:stretch>
            <a:fillRect/>
          </a:stretch>
        </p:blipFill>
        <p:spPr>
          <a:xfrm>
            <a:off x="404020" y="0"/>
            <a:ext cx="3914111" cy="5143501"/>
          </a:xfrm>
          <a:prstGeom prst="rect">
            <a:avLst/>
          </a:prstGeom>
          <a:noFill/>
          <a:ln>
            <a:noFill/>
          </a:ln>
        </p:spPr>
      </p:pic>
      <p:pic>
        <p:nvPicPr>
          <p:cNvPr id="97" name="Google Shape;97;p18"/>
          <p:cNvPicPr preferRelativeResize="0"/>
          <p:nvPr/>
        </p:nvPicPr>
        <p:blipFill>
          <a:blip r:embed="rId4">
            <a:alphaModFix/>
          </a:blip>
          <a:stretch>
            <a:fillRect/>
          </a:stretch>
        </p:blipFill>
        <p:spPr>
          <a:xfrm>
            <a:off x="4318072" y="-575"/>
            <a:ext cx="3976657"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4401205"/>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Our Town Church School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ea typeface="Comic Sans MS"/>
                <a:cs typeface="Comic Sans MS"/>
                <a:sym typeface="Comic Sans MS"/>
              </a:rPr>
              <a:t>Our Faith, our Values and our Christian ethos are the foundations of our school. Our</a:t>
            </a:r>
            <a:r>
              <a:rPr lang="en" sz="2300" dirty="0">
                <a:solidFill>
                  <a:srgbClr val="002060"/>
                </a:solidFill>
                <a:latin typeface="Tempus Sans ITC"/>
              </a:rPr>
              <a:t> school mission statement is:</a:t>
            </a:r>
          </a:p>
          <a:p>
            <a:pPr algn="ctr"/>
            <a:endParaRPr lang="en" sz="2300" dirty="0">
              <a:solidFill>
                <a:srgbClr val="002060"/>
              </a:solidFill>
              <a:latin typeface="Tempus Sans ITC"/>
            </a:endParaRPr>
          </a:p>
          <a:p>
            <a:pPr marL="285750" indent="-285750" algn="just">
              <a:buFont typeface="Symbol"/>
              <a:buChar char="•"/>
            </a:pPr>
            <a:r>
              <a:rPr lang="en-US" sz="1200" dirty="0">
                <a:solidFill>
                  <a:srgbClr val="002060"/>
                </a:solidFill>
                <a:latin typeface="Cavolini"/>
                <a:cs typeface="Cavolini"/>
              </a:rPr>
              <a:t>To encourage all children and adults to grow in confidence and to understand that they can reach for the stars.</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ensure that everyone feels valued and knows that they are part of God’s family.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promote pride in our school family and our work.</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strong links between our school, our families, our church and the wider community.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a love of learning that will last our whole lives and to share that love with those we meet.</a:t>
            </a:r>
            <a:endParaRPr lang="en" sz="1200" dirty="0">
              <a:solidFill>
                <a:srgbClr val="002060"/>
              </a:solidFill>
              <a:latin typeface="Cavolini"/>
              <a:cs typeface="Cavolini"/>
            </a:endParaRPr>
          </a:p>
          <a:p>
            <a:pPr marL="285750" indent="-285750" algn="just">
              <a:buFont typeface="Symbol"/>
              <a:buChar char="•"/>
            </a:pPr>
            <a:endParaRPr lang="en-US" sz="1200" dirty="0">
              <a:solidFill>
                <a:srgbClr val="002060"/>
              </a:solidFill>
              <a:latin typeface="Cavolini"/>
              <a:cs typeface="Cavolini"/>
            </a:endParaRPr>
          </a:p>
          <a:p>
            <a:pPr algn="just"/>
            <a:r>
              <a:rPr lang="en-US" sz="1200" i="1" dirty="0">
                <a:latin typeface="Cavolini"/>
                <a:cs typeface="Cavolini"/>
              </a:rPr>
              <a:t>This Mission Statement was created by the children of Town Church Primary with staff and Governors and approved by the Full Governing Body</a:t>
            </a:r>
            <a:endParaRPr lang="en-US" dirty="0"/>
          </a:p>
          <a:p>
            <a:pPr algn="ctr"/>
            <a:endParaRPr lang="en" sz="2300" dirty="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2025/26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pupil independence and effectiveness</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reading and spelling</a:t>
            </a:r>
          </a:p>
          <a:p>
            <a:pPr marL="457200" indent="-457200" algn="ctr">
              <a:lnSpc>
                <a:spcPct val="150000"/>
              </a:lnSpc>
              <a:buAutoNum type="arabicPeriod"/>
            </a:pPr>
            <a:r>
              <a:rPr lang="en" sz="1800" dirty="0">
                <a:solidFill>
                  <a:srgbClr val="002060"/>
                </a:solidFill>
                <a:latin typeface="Tempus Sans ITC"/>
              </a:rPr>
              <a:t>To improve standards of </a:t>
            </a:r>
            <a:r>
              <a:rPr lang="en" sz="1800" b="1" dirty="0">
                <a:solidFill>
                  <a:srgbClr val="002060"/>
                </a:solidFill>
                <a:latin typeface="Tempus Sans ITC"/>
              </a:rPr>
              <a:t>mental arithmetic</a:t>
            </a:r>
            <a:r>
              <a:rPr lang="en" sz="1800" dirty="0">
                <a:solidFill>
                  <a:srgbClr val="002060"/>
                </a:solidFill>
                <a:latin typeface="Tempus Sans ITC"/>
              </a:rPr>
              <a:t> and to further embed the </a:t>
            </a:r>
            <a:r>
              <a:rPr lang="en" sz="1800" b="1" dirty="0">
                <a:solidFill>
                  <a:srgbClr val="002060"/>
                </a:solidFill>
                <a:latin typeface="Tempus Sans ITC"/>
              </a:rPr>
              <a:t>CPA (concrete, Pictorial, Abstract) approach</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Welsh oracy</a:t>
            </a:r>
            <a:endParaRPr lang="en" sz="1800" b="1" dirty="0"/>
          </a:p>
          <a:p>
            <a:pPr marL="457200" indent="-457200" algn="ctr">
              <a:lnSpc>
                <a:spcPct val="150000"/>
              </a:lnSpc>
              <a:buAutoNum type="arabicPeriod"/>
            </a:pPr>
            <a:r>
              <a:rPr lang="en" sz="1800" dirty="0">
                <a:solidFill>
                  <a:srgbClr val="002060"/>
                </a:solidFill>
                <a:latin typeface="Tempus Sans ITC"/>
              </a:rPr>
              <a:t>To further develop </a:t>
            </a:r>
            <a:r>
              <a:rPr lang="en" sz="1800" b="1" dirty="0">
                <a:solidFill>
                  <a:srgbClr val="002060"/>
                </a:solidFill>
                <a:latin typeface="Tempus Sans ITC"/>
              </a:rPr>
              <a:t>RVE (Religion, Values and Ethics)</a:t>
            </a:r>
            <a:r>
              <a:rPr lang="en" sz="1800" dirty="0">
                <a:solidFill>
                  <a:srgbClr val="002060"/>
                </a:solidFill>
                <a:latin typeface="Tempus Sans ITC"/>
              </a:rPr>
              <a:t> and our </a:t>
            </a:r>
            <a:r>
              <a:rPr lang="en" sz="1800" b="1" dirty="0">
                <a:solidFill>
                  <a:srgbClr val="002060"/>
                </a:solidFill>
                <a:latin typeface="Tempus Sans ITC"/>
              </a:rPr>
              <a:t>awareness and understanding of other faiths</a:t>
            </a:r>
            <a:r>
              <a:rPr lang="en" sz="1800" dirty="0">
                <a:solidFill>
                  <a:srgbClr val="002060"/>
                </a:solidFill>
                <a:latin typeface="Tempus Sans ITC"/>
              </a:rPr>
              <a:t>.</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pic>
        <p:nvPicPr>
          <p:cNvPr id="4098" name="Picture 2">
            <a:extLst>
              <a:ext uri="{FF2B5EF4-FFF2-40B4-BE49-F238E27FC236}">
                <a16:creationId xmlns:a16="http://schemas.microsoft.com/office/drawing/2014/main" id="{39DA95B0-9307-4B0A-B316-5ACC5B5B2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782" y="1008568"/>
            <a:ext cx="6836435" cy="37567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85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br>
              <a:rPr lang="en" sz="2800" b="1" u="sng" dirty="0">
                <a:latin typeface="Tempus Sans ITC" panose="04020404030D07020202" pitchFamily="82" charset="0"/>
                <a:ea typeface="Comic Sans MS"/>
                <a:cs typeface="Comic Sans MS"/>
              </a:rPr>
            </a:br>
            <a:endParaRPr sz="2800" b="1" dirty="0">
              <a:solidFill>
                <a:srgbClr val="002060"/>
              </a:solidFill>
              <a:latin typeface="Tempus Sans ITC" panose="04020404030D07020202" pitchFamily="82" charset="0"/>
              <a:ea typeface="Comic Sans MS"/>
              <a:cs typeface="Comic Sans MS"/>
              <a:sym typeface="Comic Sans MS"/>
            </a:endParaRPr>
          </a:p>
          <a:p>
            <a:pPr marL="457200" algn="l"/>
            <a:r>
              <a:rPr lang="en" sz="2800" b="1" u="sng" dirty="0">
                <a:solidFill>
                  <a:srgbClr val="002060"/>
                </a:solidFill>
                <a:latin typeface="Tempus Sans ITC"/>
                <a:ea typeface="Comic Sans MS"/>
                <a:cs typeface="Comic Sans MS"/>
                <a:sym typeface="Comic Sans MS"/>
              </a:rPr>
              <a:t>Autumn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sym typeface="Comic Sans MS"/>
              </a:rPr>
              <a:t>Is tourism a good thing for Cardiff?</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Spring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rPr>
              <a:t>How do music and dance keep traditions alive?</a:t>
            </a:r>
            <a:br>
              <a:rPr lang="en" sz="28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Summer Term:</a:t>
            </a:r>
            <a:br>
              <a:rPr lang="en" sz="2800" b="1" u="sng" dirty="0">
                <a:solidFill>
                  <a:srgbClr val="002060"/>
                </a:solidFill>
                <a:latin typeface="Tempus Sans ITC"/>
                <a:ea typeface="Comic Sans MS"/>
                <a:cs typeface="Comic Sans MS"/>
              </a:rPr>
            </a:br>
            <a:r>
              <a:rPr lang="en" sz="2300" dirty="0">
                <a:solidFill>
                  <a:srgbClr val="002060"/>
                </a:solidFill>
                <a:latin typeface="Tempus Sans ITC"/>
                <a:ea typeface="Comic Sans MS"/>
                <a:cs typeface="Comic Sans MS"/>
              </a:rPr>
              <a:t>How do people survive outdoors?</a:t>
            </a:r>
            <a:endParaRPr sz="2300" b="1" dirty="0">
              <a:solidFill>
                <a:srgbClr val="002060"/>
              </a:solidFill>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algn="l"/>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the external Foundation Phase doors from 3:15pm (we dismiss from the conservatory at the rear of the Nursery).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 If uniform is not labelled and we cannot find it's owner it will be sent to lost property.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a:t>
            </a:r>
            <a:r>
              <a:rPr lang="en" sz="1600" b="1" dirty="0">
                <a:solidFill>
                  <a:srgbClr val="002060"/>
                </a:solidFill>
                <a:latin typeface="Tempus Sans ITC"/>
                <a:ea typeface="Comic Sans MS"/>
                <a:cs typeface="Comic Sans MS"/>
                <a:sym typeface="Comic Sans MS"/>
              </a:rPr>
              <a:t>TUESDAY</a:t>
            </a:r>
            <a:r>
              <a:rPr lang="en" sz="1600" dirty="0">
                <a:solidFill>
                  <a:srgbClr val="002060"/>
                </a:solidFill>
                <a:latin typeface="Tempus Sans ITC"/>
                <a:ea typeface="Comic Sans MS"/>
                <a:cs typeface="Comic Sans MS"/>
                <a:sym typeface="Comic Sans MS"/>
              </a:rPr>
              <a:t>.</a:t>
            </a:r>
            <a:endParaRPr sz="1600" dirty="0">
              <a:solidFill>
                <a:srgbClr val="002060"/>
              </a:solidFill>
              <a:latin typeface="Tempus Sans ITC"/>
              <a:ea typeface="Comic Sans MS"/>
              <a:cs typeface="Comic Sans MS"/>
              <a:sym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either bring</a:t>
            </a:r>
            <a:r>
              <a:rPr lang="en" sz="1600" b="1" dirty="0">
                <a:solidFill>
                  <a:srgbClr val="004B53"/>
                </a:solidFill>
                <a:latin typeface="Tempus Sans ITC"/>
                <a:ea typeface="Comic Sans MS"/>
                <a:cs typeface="Comic Sans MS"/>
                <a:sym typeface="Comic Sans MS"/>
              </a:rPr>
              <a:t>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 or they may purchase a healthy snack from the school 'Snack Shack'. Payments for snack must be made electronically via RCT Payit..</a:t>
            </a:r>
            <a:br>
              <a:rPr lang="en" sz="1600" dirty="0">
                <a:solidFill>
                  <a:srgbClr val="004B53"/>
                </a:solidFill>
                <a:latin typeface="Tempus Sans ITC"/>
                <a:ea typeface="Comic Sans MS"/>
                <a:cs typeface="Comic Sans MS"/>
              </a:rPr>
            </a:b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12:00-13:05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02216"/>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Scarves, Coats and Gloves </a:t>
            </a:r>
            <a:endParaRPr lang="en-US" sz="230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 </a:t>
            </a:r>
            <a:r>
              <a:rPr lang="en" sz="1600" b="1" dirty="0">
                <a:solidFill>
                  <a:srgbClr val="004B53"/>
                </a:solidFill>
                <a:latin typeface="Tempus Sans ITC"/>
                <a:ea typeface="Comic Sans MS"/>
                <a:cs typeface="Comic Sans MS"/>
                <a:sym typeface="Comic Sans MS"/>
              </a:rPr>
              <a:t>It is ever so helpful if children can learn how to put their own coats and cardigans on and pull their sleeves through (more time for a nice story at the end of the day!)</a:t>
            </a:r>
            <a:endParaRPr lang="en" sz="1600" b="1" dirty="0">
              <a:solidFill>
                <a:srgbClr val="004B53"/>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Folder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once you have finished reading the book together at home and it is ready to be changed. </a:t>
            </a:r>
            <a:r>
              <a:rPr lang="en" sz="1600" b="1" dirty="0">
                <a:solidFill>
                  <a:srgbClr val="004B53"/>
                </a:solidFill>
                <a:latin typeface="Tempus Sans ITC"/>
                <a:ea typeface="Comic Sans MS"/>
                <a:cs typeface="Comic Sans MS"/>
                <a:sym typeface="Comic Sans MS"/>
              </a:rPr>
              <a:t>Reading at home every week is essential - a little every day goes a long way!</a:t>
            </a:r>
            <a:br>
              <a:rPr lang="en" sz="1600" b="1" dirty="0">
                <a:solidFill>
                  <a:srgbClr val="004B53"/>
                </a:solidFill>
                <a:latin typeface="Tempus Sans ITC"/>
                <a:ea typeface="Comic Sans MS"/>
                <a:cs typeface="Comic Sans MS"/>
              </a:rPr>
            </a:br>
            <a:r>
              <a:rPr lang="en" sz="1600" b="1" dirty="0">
                <a:solidFill>
                  <a:srgbClr val="004B53"/>
                </a:solidFill>
                <a:latin typeface="Tempus Sans ITC"/>
                <a:ea typeface="Comic Sans MS"/>
                <a:cs typeface="Comic Sans MS"/>
                <a:sym typeface="Comic Sans MS"/>
              </a:rPr>
              <a:t>If you would like any help or ideas to help with this please email and we'll be happy to help. </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a:solidFill>
                  <a:srgbClr val="002060"/>
                </a:solidFill>
                <a:latin typeface="Tempus Sans ITC"/>
                <a:ea typeface="Comic Sans MS"/>
                <a:cs typeface="Comic Sans MS"/>
                <a:sym typeface="Comic Sans MS"/>
              </a:rPr>
              <a:t>I can be contacted via </a:t>
            </a:r>
            <a:r>
              <a:rPr lang="en" sz="1600" dirty="0">
                <a:solidFill>
                  <a:srgbClr val="00B0F0"/>
                </a:solidFill>
                <a:latin typeface="Tempus Sans ITC"/>
                <a:ea typeface="Comic Sans MS"/>
                <a:cs typeface="Comic Sans MS"/>
                <a:sym typeface="Comic Sans MS"/>
              </a:rPr>
              <a:t>palmerj33@</a:t>
            </a:r>
            <a:r>
              <a:rPr lang="en" sz="1600" dirty="0">
                <a:solidFill>
                  <a:srgbClr val="00B0F0"/>
                </a:solidFill>
                <a:latin typeface="Tempus Sans ITC"/>
                <a:ea typeface="Comic Sans MS"/>
                <a:cs typeface="Comic Sans MS"/>
                <a:sym typeface="Comic Sans MS"/>
                <a:hlinkClick r:id="rId3">
                  <a:extLst>
                    <a:ext uri="{A12FA001-AC4F-418D-AE19-62706E023703}">
                      <ahyp:hlinkClr xmlns:ahyp="http://schemas.microsoft.com/office/drawing/2018/hyperlinkcolor" val="tx"/>
                    </a:ext>
                  </a:extLst>
                </a:hlinkClick>
              </a:rPr>
              <a:t>hwbcymru.net</a:t>
            </a:r>
            <a:r>
              <a:rPr lang="en" sz="1600" dirty="0">
                <a:solidFill>
                  <a:srgbClr val="002060"/>
                </a:solidFill>
                <a:latin typeface="Tempus Sans ITC"/>
                <a:ea typeface="Comic Sans MS"/>
                <a:cs typeface="Comic Sans MS"/>
                <a:sym typeface="Comic Sans MS"/>
              </a:rPr>
              <a:t>. However, during school hours, I am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4"/>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McGinn or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Griffiths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t>
            </a:r>
            <a:r>
              <a:rPr lang="en" sz="1600" dirty="0" err="1">
                <a:solidFill>
                  <a:srgbClr val="002060"/>
                </a:solidFill>
                <a:latin typeface="Tempus Sans ITC"/>
                <a:ea typeface="Comic Sans MS"/>
                <a:cs typeface="Comic Sans MS"/>
              </a:rPr>
              <a:t>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being covered each week may also be shared via ClassDojo so keep an eye out for those. If there are specific areas of difficulty that require additional </a:t>
            </a:r>
            <a:r>
              <a:rPr lang="en" sz="1600" dirty="0" err="1">
                <a:solidFill>
                  <a:srgbClr val="002060"/>
                </a:solidFill>
                <a:latin typeface="Tempus Sans ITC"/>
                <a:ea typeface="Comic Sans MS"/>
                <a:cs typeface="Comic Sans MS"/>
                <a:sym typeface="Comic Sans MS"/>
              </a:rPr>
              <a:t>practise</a:t>
            </a:r>
            <a:r>
              <a:rPr lang="en" sz="1600" dirty="0">
                <a:solidFill>
                  <a:srgbClr val="002060"/>
                </a:solidFill>
                <a:latin typeface="Tempus Sans ITC"/>
                <a:ea typeface="Comic Sans MS"/>
                <a:cs typeface="Comic Sans MS"/>
                <a:sym typeface="Comic Sans MS"/>
              </a:rPr>
              <a:t>,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to your child's class teacher. They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a:solidFill>
                  <a:srgbClr val="002060"/>
                </a:solidFill>
                <a:latin typeface="Tempus Sans ITC"/>
                <a:ea typeface="Comic Sans MS"/>
                <a:cs typeface="Comic Sans MS"/>
              </a:rPr>
              <a:t>Many thanks for your time.</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a:solidFill>
                  <a:srgbClr val="002060"/>
                </a:solidFill>
                <a:latin typeface="Tempus Sans ITC"/>
                <a:ea typeface="Comic Sans MS"/>
                <a:cs typeface="Comic Sans MS"/>
              </a:rPr>
              <a:t>(P.S...Please ask me about the Wishlist / Wish Tree or I will forget!)</a:t>
            </a:r>
            <a:endParaRPr lang="en"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1043</Words>
  <Application>Microsoft Office PowerPoint</Application>
  <PresentationFormat>On-screen Show (16:9)</PresentationFormat>
  <Paragraphs>88</Paragraphs>
  <Slides>19</Slides>
  <Notes>19</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Simple Light</vt:lpstr>
      <vt:lpstr>           </vt:lpstr>
      <vt:lpstr> Staff in Progression Step 2  (Year 1, Year 2 and Year 3)  Teachers: Miss Palmer, Mrs Hallam, Mrs Perkins and Mrs Charles  Teaching Assistants: Mrs Driscoll, Mrs Trow, Mrs Pittard  Other Support Staff/Teachers: Mrs Stone and Miss Edmunds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Is tourism a good thing for Cardiff?  Spring Term: How do music and dance keep traditions alive?  Summer Term: How do people survive outdoors? </vt:lpstr>
      <vt:lpstr> Start/End of Day  Morning drop off  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the external Foundation Phase doors from 3:15pm (we dismiss from the conservatory at the rear of the Nursery).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If uniform is not labelled and we cannot find it's owner it will be sent to lost property.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TUESDAY.</vt:lpstr>
      <vt:lpstr>What should my child bring to school?  Snack Children may either bring their own healthy snack to eat mid morning - this should be fruit or veg, or they may purchase a healthy snack from the school 'Snack Shack'. Payments for snack must be made electronically via RCT Payit..   Lunch Our lunch time is 12:00-13:05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Scarves, Coats and Gloves  Please ensure your children clothing suitable for the weather, especially a warm, waterproof coat every day - we will continue to spend a lot of time outdoors. It is ever so helpful if children can learn how to put their own coats and cardigans on and pull their sleeves through (more time for a nice story at the end of the day!)  Book Folder Please bring this into school once you have finished reading the book together at home and it is ready to be changed. Reading at home every week is essential - a little every day goes a long way! If you would like any help or ideas to help with this please email and we'll be happy to help.  </vt:lpstr>
      <vt:lpstr>Keeping in Touch   Teacher email addresses I can be contacted via palmerj33@hwbcymru.net.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McGinn or Mrs Griffiths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being covered each week may also be shared via ClassDojo so keep an eye out for those. If there are specific areas of difficulty that require additional practise,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to your child's class teacher. They will be happy to help you.   Many thanks for your time.  (P.S...Please ask me about the Wishlist / Wish Tree or I will forget!)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Charles, Rachel</cp:lastModifiedBy>
  <cp:revision>705</cp:revision>
  <dcterms:modified xsi:type="dcterms:W3CDTF">2025-09-19T07:39:26Z</dcterms:modified>
</cp:coreProperties>
</file>