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83" d="100"/>
          <a:sy n="83" d="100"/>
        </p:scale>
        <p:origin x="952"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EvansA1276@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www.aberdaretownciwprimary.com" TargetMode="External"/><Relationship Id="rId4" Type="http://schemas.openxmlformats.org/officeDocument/2006/relationships/hyperlink" Target="mailto:charlesr38@hwbcymru.ne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mailto:Catrin.Walters@aberdaretownciwprimary.rctcbc.cymru"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Hedgehogs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3</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3174" y="2799997"/>
            <a:ext cx="831673" cy="80029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group of kids in school uniforms&#10;&#10;AI-generated content may be incorrect.">
            <a:extLst>
              <a:ext uri="{FF2B5EF4-FFF2-40B4-BE49-F238E27FC236}">
                <a16:creationId xmlns:a16="http://schemas.microsoft.com/office/drawing/2014/main" id="{E79B2B04-C268-A19E-2D5E-D69B3B149B26}"/>
              </a:ext>
            </a:extLst>
          </p:cNvPr>
          <p:cNvPicPr>
            <a:picLocks noChangeAspect="1"/>
          </p:cNvPicPr>
          <p:nvPr/>
        </p:nvPicPr>
        <p:blipFill>
          <a:blip r:embed="rId4"/>
          <a:srcRect l="50301" t="67003" r="1641" b="1599"/>
          <a:stretch>
            <a:fillRect/>
          </a:stretch>
        </p:blipFill>
        <p:spPr>
          <a:xfrm>
            <a:off x="391029" y="406976"/>
            <a:ext cx="2283803" cy="1853057"/>
          </a:xfrm>
          <a:prstGeom prst="rect">
            <a:avLst/>
          </a:prstGeom>
        </p:spPr>
      </p:pic>
      <p:pic>
        <p:nvPicPr>
          <p:cNvPr id="8" name="Picture 7" descr="A group of children sitting at a table&#10;&#10;AI-generated content may be incorrect.">
            <a:extLst>
              <a:ext uri="{FF2B5EF4-FFF2-40B4-BE49-F238E27FC236}">
                <a16:creationId xmlns:a16="http://schemas.microsoft.com/office/drawing/2014/main" id="{68EC795B-008C-6A8F-C8B4-7754E8D76068}"/>
              </a:ext>
            </a:extLst>
          </p:cNvPr>
          <p:cNvPicPr>
            <a:picLocks noChangeAspect="1"/>
          </p:cNvPicPr>
          <p:nvPr/>
        </p:nvPicPr>
        <p:blipFill>
          <a:blip r:embed="rId5"/>
          <a:srcRect t="22222" r="108" b="24974"/>
          <a:stretch>
            <a:fillRect/>
          </a:stretch>
        </p:blipFill>
        <p:spPr>
          <a:xfrm>
            <a:off x="6043180" y="415636"/>
            <a:ext cx="2729359" cy="1855681"/>
          </a:xfrm>
          <a:prstGeom prst="rect">
            <a:avLst/>
          </a:prstGeom>
        </p:spPr>
      </p:pic>
      <p:pic>
        <p:nvPicPr>
          <p:cNvPr id="12" name="Picture 11" descr="A group of children sitting at a table&#10;&#10;AI-generated content may be incorrect.">
            <a:extLst>
              <a:ext uri="{FF2B5EF4-FFF2-40B4-BE49-F238E27FC236}">
                <a16:creationId xmlns:a16="http://schemas.microsoft.com/office/drawing/2014/main" id="{7060F570-1C36-A36B-0295-705517E4F700}"/>
              </a:ext>
            </a:extLst>
          </p:cNvPr>
          <p:cNvPicPr>
            <a:picLocks noChangeAspect="1"/>
          </p:cNvPicPr>
          <p:nvPr/>
        </p:nvPicPr>
        <p:blipFill>
          <a:blip r:embed="rId6"/>
          <a:srcRect l="-137" t="21137" r="158" b="21985"/>
          <a:stretch>
            <a:fillRect/>
          </a:stretch>
        </p:blipFill>
        <p:spPr>
          <a:xfrm>
            <a:off x="390414" y="2952318"/>
            <a:ext cx="2467528" cy="1811468"/>
          </a:xfrm>
          <a:prstGeom prst="rect">
            <a:avLst/>
          </a:prstGeom>
        </p:spPr>
      </p:pic>
      <p:pic>
        <p:nvPicPr>
          <p:cNvPr id="13" name="Picture 12" descr="A person standing in front of a group of kids&#10;&#10;AI-generated content may be incorrect.">
            <a:extLst>
              <a:ext uri="{FF2B5EF4-FFF2-40B4-BE49-F238E27FC236}">
                <a16:creationId xmlns:a16="http://schemas.microsoft.com/office/drawing/2014/main" id="{F392A7FA-9CB3-86C1-1535-26E68DCCF82E}"/>
              </a:ext>
            </a:extLst>
          </p:cNvPr>
          <p:cNvPicPr>
            <a:picLocks noChangeAspect="1"/>
          </p:cNvPicPr>
          <p:nvPr/>
        </p:nvPicPr>
        <p:blipFill>
          <a:blip r:embed="rId7"/>
          <a:srcRect l="3953" t="20454" r="29249" b="44215"/>
          <a:stretch>
            <a:fillRect/>
          </a:stretch>
        </p:blipFill>
        <p:spPr>
          <a:xfrm>
            <a:off x="2857499" y="406978"/>
            <a:ext cx="3058714" cy="1509276"/>
          </a:xfrm>
          <a:prstGeom prst="rect">
            <a:avLst/>
          </a:prstGeom>
        </p:spPr>
      </p:pic>
      <p:pic>
        <p:nvPicPr>
          <p:cNvPr id="14" name="Picture 13" descr="A group of children in school uniforms&#10;&#10;AI-generated content may be incorrect.">
            <a:extLst>
              <a:ext uri="{FF2B5EF4-FFF2-40B4-BE49-F238E27FC236}">
                <a16:creationId xmlns:a16="http://schemas.microsoft.com/office/drawing/2014/main" id="{0C7380F1-CA3B-CCD3-0C9C-67ACDD460282}"/>
              </a:ext>
            </a:extLst>
          </p:cNvPr>
          <p:cNvPicPr>
            <a:picLocks noChangeAspect="1"/>
          </p:cNvPicPr>
          <p:nvPr/>
        </p:nvPicPr>
        <p:blipFill>
          <a:blip r:embed="rId8"/>
          <a:srcRect l="52650" t="38857" r="8834" b="35075"/>
          <a:stretch>
            <a:fillRect/>
          </a:stretch>
        </p:blipFill>
        <p:spPr>
          <a:xfrm>
            <a:off x="6594763" y="2961841"/>
            <a:ext cx="2179545" cy="17956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2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1, Year 2 and Year 3)</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Miss Palmer,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Hallam,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Perkins,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Charles,</a:t>
            </a:r>
            <a:br>
              <a:rPr lang="en" sz="2300" dirty="0">
                <a:solidFill>
                  <a:srgbClr val="002060"/>
                </a:solidFill>
                <a:latin typeface="Tempus Sans ITC"/>
                <a:ea typeface="Comic Sans MS"/>
                <a:cs typeface="Comic Sans MS"/>
                <a:sym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Evans and Miss Walstow</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dirty="0">
              <a:solidFill>
                <a:srgbClr val="002060"/>
              </a:solidFill>
              <a:latin typeface="Tempus Sans ITC"/>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panose="04020404030D07020202" pitchFamily="82" charset="0"/>
                <a:ea typeface="Comic Sans MS"/>
                <a:cs typeface="Comic Sans MS"/>
                <a:sym typeface="Comic Sans MS"/>
              </a:rPr>
              <a:t>Mrs Driscoll, Mrs Trow, Mrs Pittard</a:t>
            </a:r>
            <a:br>
              <a:rPr lang="en" sz="2300" dirty="0">
                <a:solidFill>
                  <a:srgbClr val="002060"/>
                </a:solidFill>
                <a:latin typeface="Tempus Sans ITC" panose="04020404030D07020202" pitchFamily="82" charset="0"/>
                <a:ea typeface="Comic Sans MS"/>
                <a:cs typeface="Comic Sans MS"/>
                <a:sym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panose="04020404030D07020202" pitchFamily="82" charset="0"/>
                <a:ea typeface="Comic Sans MS"/>
                <a:cs typeface="Comic Sans MS"/>
                <a:sym typeface="Comic Sans MS"/>
              </a:rPr>
              <a:t>Mrs Stone and Miss Edmunds</a:t>
            </a:r>
            <a:endParaRPr sz="2300"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What are National Parks and why do they matter?</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Does animation help children to learn?</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can modern design help to make someone's life easier?</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classroom door at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TUESDAY </a:t>
            </a:r>
            <a:r>
              <a:rPr lang="en" sz="1600" dirty="0">
                <a:solidFill>
                  <a:srgbClr val="002060"/>
                </a:solidFill>
                <a:latin typeface="Tempus Sans ITC"/>
                <a:ea typeface="Comic Sans MS"/>
                <a:cs typeface="Comic Sans MS"/>
                <a:sym typeface="Comic Sans MS"/>
              </a:rPr>
              <a:t>.</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once you have finished reading the book together at home and it is ready to be changed. </a:t>
            </a: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Evans can be contacted via </a:t>
            </a:r>
            <a:r>
              <a:rPr lang="en" sz="1600" dirty="0">
                <a:solidFill>
                  <a:srgbClr val="002060"/>
                </a:solidFill>
                <a:latin typeface="Tempus Sans ITC"/>
                <a:ea typeface="Comic Sans MS"/>
                <a:cs typeface="Comic Sans MS"/>
                <a:sym typeface="Comic Sans MS"/>
                <a:hlinkClick r:id="rId3"/>
              </a:rPr>
              <a:t>EvansA1276@hwbcymru.net</a:t>
            </a:r>
            <a:r>
              <a:rPr lang="en" sz="1600" dirty="0">
                <a:solidFill>
                  <a:srgbClr val="002060"/>
                </a:solidFill>
                <a:latin typeface="Tempus Sans ITC"/>
                <a:ea typeface="Comic Sans MS"/>
                <a:cs typeface="Comic Sans MS"/>
                <a:sym typeface="Comic Sans MS"/>
              </a:rPr>
              <a:t> and Miss Walstow via </a:t>
            </a:r>
            <a:r>
              <a:rPr lang="en" sz="1600" dirty="0">
                <a:solidFill>
                  <a:srgbClr val="002060"/>
                </a:solidFill>
                <a:latin typeface="Tempus Sans ITC"/>
                <a:ea typeface="Comic Sans MS"/>
                <a:cs typeface="Comic Sans MS"/>
                <a:sym typeface="Comic Sans MS"/>
                <a:hlinkClick r:id="rId4"/>
              </a:rPr>
              <a:t>WalstowL@hwbcymru.net</a:t>
            </a:r>
            <a:r>
              <a:rPr lang="en" sz="1600" dirty="0">
                <a:solidFill>
                  <a:srgbClr val="002060"/>
                </a:solidFill>
                <a:latin typeface="Tempus Sans ITC"/>
                <a:ea typeface="Comic Sans MS"/>
                <a:cs typeface="Comic Sans MS"/>
                <a:sym typeface="Comic Sans MS"/>
              </a:rPr>
              <a:t>. However, during school hours, we are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5"/>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a:solidFill>
                  <a:srgbClr val="002060"/>
                </a:solidFill>
                <a:latin typeface="Tempus Sans ITC"/>
                <a:ea typeface="Comic Sans MS"/>
                <a:cs typeface="Comic Sans MS"/>
              </a:rPr>
              <a:t>.</a:t>
            </a:r>
            <a:r>
              <a:rPr lang="en-US" sz="1600">
                <a:solidFill>
                  <a:srgbClr val="002060"/>
                </a:solidFill>
                <a:latin typeface="Tempus Sans ITC"/>
                <a:ea typeface="Comic Sans MS"/>
                <a:cs typeface="Comic Sans MS"/>
              </a:rPr>
              <a:t> </a:t>
            </a:r>
            <a:r>
              <a:rPr lang="en-US" sz="1600">
                <a:solidFill>
                  <a:srgbClr val="002060"/>
                </a:solidFill>
                <a:latin typeface="Tempus Sans ITC"/>
                <a:ea typeface="Comic Sans MS"/>
                <a:cs typeface="Comic Sans MS"/>
                <a:hlinkClick r:id="rId3"/>
              </a:rPr>
              <a:t>Catrin.Walters@aberdaretownciwprimary.rctcbc.cymru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a:t>
            </a:r>
            <a:r>
              <a:rPr lang="en" sz="1600" dirty="0" err="1">
                <a:solidFill>
                  <a:srgbClr val="002060"/>
                </a:solidFill>
                <a:latin typeface="Tempus Sans ITC"/>
                <a:ea typeface="Comic Sans MS"/>
                <a:cs typeface="Comic Sans MS"/>
                <a:sym typeface="Comic Sans MS"/>
              </a:rPr>
              <a:t>practise</a:t>
            </a:r>
            <a:r>
              <a:rPr lang="en" sz="1600" dirty="0">
                <a:solidFill>
                  <a:srgbClr val="002060"/>
                </a:solidFill>
                <a:latin typeface="Tempus Sans ITC"/>
                <a:ea typeface="Comic Sans MS"/>
                <a:cs typeface="Comic Sans MS"/>
                <a:sym typeface="Comic Sans MS"/>
              </a:rPr>
              <a:t>,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 We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1481</Words>
  <Application>Microsoft Office PowerPoint</Application>
  <PresentationFormat>On-screen Show (16:9)</PresentationFormat>
  <Paragraphs>87</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Cascadia Mono</vt:lpstr>
      <vt:lpstr>Cavolini</vt:lpstr>
      <vt:lpstr>Comic Sans MS</vt:lpstr>
      <vt:lpstr>Symbol</vt:lpstr>
      <vt:lpstr>Tempus Sans ITC</vt:lpstr>
      <vt:lpstr>Simple Light</vt:lpstr>
      <vt:lpstr>Croeso i Hedgehogs  Blwyddyn 3 </vt:lpstr>
      <vt:lpstr> Staff in Progression Step 2  (Year 1, Year 2 and Year 3)  Teachers: Miss Palmer, Mrs Hallam, Mrs Perkins, Mrs Charles, Mrs Evans and Miss Walstow  Teaching Assistants: Mrs Driscoll, Mrs Trow, Mrs Pittard  Other Support Staff/Teachers: Mrs Stone and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What are National Parks and why do they matter?  Spring Term: Does animation help children to learn?  Summer Term: How can modern design help to make someone's life easier?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classroom door at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warm/waterproof coat ensures that the children can engage in their learning whilst still being dry and warm.  PE Kit  This should be worn to school on their PE day, which is TUESDAY .</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once you have finished reading the book together at home and it is ready to be changed. Reading at home every week is essential - a little every day goes a long way! </vt:lpstr>
      <vt:lpstr>Keeping in Touch   Teacher email addresses Mrs Evans can be contacted via EvansA1276@hwbcymru.net and Miss Walstow via WalstowL@hwbcymru.net. However, during school hours, we are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Catrin.Walters@aberdaretownciwprimary.rctcbc.cymru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 We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L Walstow (Aberdare Town CiW Primary School)</cp:lastModifiedBy>
  <cp:revision>676</cp:revision>
  <dcterms:modified xsi:type="dcterms:W3CDTF">2025-09-19T14:41:23Z</dcterms:modified>
</cp:coreProperties>
</file>