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3"/>
  </p:notesMasterIdLst>
  <p:sldIdLst>
    <p:sldId id="256" r:id="rId2"/>
    <p:sldId id="257" r:id="rId3"/>
    <p:sldId id="258" r:id="rId4"/>
    <p:sldId id="259" r:id="rId5"/>
    <p:sldId id="260" r:id="rId6"/>
    <p:sldId id="261" r:id="rId7"/>
    <p:sldId id="262" r:id="rId8"/>
    <p:sldId id="275" r:id="rId9"/>
    <p:sldId id="272" r:id="rId10"/>
    <p:sldId id="273" r:id="rId11"/>
    <p:sldId id="263" r:id="rId12"/>
    <p:sldId id="277" r:id="rId13"/>
    <p:sldId id="278" r:id="rId14"/>
    <p:sldId id="264" r:id="rId15"/>
    <p:sldId id="265" r:id="rId16"/>
    <p:sldId id="266" r:id="rId17"/>
    <p:sldId id="274" r:id="rId18"/>
    <p:sldId id="268" r:id="rId19"/>
    <p:sldId id="276" r:id="rId20"/>
    <p:sldId id="269" r:id="rId21"/>
    <p:sldId id="271" r:id="rId2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C96E097-23E1-FF2F-B7F0-4BCB67E10ED0}" v="231" dt="2026-09-13T19:26:08.235"/>
    <p1510:client id="{6E34B997-5DC6-76EB-B8BA-A6D74F50D31A}" v="49" dt="2026-09-15T07:35:59.0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75" autoAdjust="0"/>
    <p:restoredTop sz="94660"/>
  </p:normalViewPr>
  <p:slideViewPr>
    <p:cSldViewPr snapToGrid="0">
      <p:cViewPr varScale="1">
        <p:scale>
          <a:sx n="96" d="100"/>
          <a:sy n="96" d="100"/>
        </p:scale>
        <p:origin x="572" y="5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152df5ea5b1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152df5ea5b1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152df5ea5b1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152df5ea5b1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152df5ea5b1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152df5ea5b1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52df5ea5b1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52df5ea5b1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5ff203204e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a:extLst>
            <a:ext uri="{FF2B5EF4-FFF2-40B4-BE49-F238E27FC236}">
              <a16:creationId xmlns:a16="http://schemas.microsoft.com/office/drawing/2014/main" id="{1DF99DDF-FA48-EE00-F547-FA2B92B889BB}"/>
            </a:ext>
          </a:extLst>
        </p:cNvPr>
        <p:cNvGrpSpPr/>
        <p:nvPr/>
      </p:nvGrpSpPr>
      <p:grpSpPr>
        <a:xfrm>
          <a:off x="0" y="0"/>
          <a:ext cx="0" cy="0"/>
          <a:chOff x="0" y="0"/>
          <a:chExt cx="0" cy="0"/>
        </a:xfrm>
      </p:grpSpPr>
      <p:sp>
        <p:nvSpPr>
          <p:cNvPr id="107" name="Google Shape;107;g5ff203204e_3_8:notes">
            <a:extLst>
              <a:ext uri="{FF2B5EF4-FFF2-40B4-BE49-F238E27FC236}">
                <a16:creationId xmlns:a16="http://schemas.microsoft.com/office/drawing/2014/main" id="{0951AAF9-E060-D702-FD3F-A5466F66934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a:extLst>
              <a:ext uri="{FF2B5EF4-FFF2-40B4-BE49-F238E27FC236}">
                <a16:creationId xmlns:a16="http://schemas.microsoft.com/office/drawing/2014/main" id="{6800909B-E67A-D7FC-5805-D8BE4D541DCD}"/>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478595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a:extLst>
            <a:ext uri="{FF2B5EF4-FFF2-40B4-BE49-F238E27FC236}">
              <a16:creationId xmlns:a16="http://schemas.microsoft.com/office/drawing/2014/main" id="{11EDB6AC-7E48-2138-AE70-5CF9BB32B211}"/>
            </a:ext>
          </a:extLst>
        </p:cNvPr>
        <p:cNvGrpSpPr/>
        <p:nvPr/>
      </p:nvGrpSpPr>
      <p:grpSpPr>
        <a:xfrm>
          <a:off x="0" y="0"/>
          <a:ext cx="0" cy="0"/>
          <a:chOff x="0" y="0"/>
          <a:chExt cx="0" cy="0"/>
        </a:xfrm>
      </p:grpSpPr>
      <p:sp>
        <p:nvSpPr>
          <p:cNvPr id="107" name="Google Shape;107;g5ff203204e_3_8:notes">
            <a:extLst>
              <a:ext uri="{FF2B5EF4-FFF2-40B4-BE49-F238E27FC236}">
                <a16:creationId xmlns:a16="http://schemas.microsoft.com/office/drawing/2014/main" id="{647659EE-D945-88D6-CDEC-14D32F1BFF9E}"/>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a:extLst>
              <a:ext uri="{FF2B5EF4-FFF2-40B4-BE49-F238E27FC236}">
                <a16:creationId xmlns:a16="http://schemas.microsoft.com/office/drawing/2014/main" id="{C7BCD520-74B8-CE96-10DC-2C0B705FBB60}"/>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93659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CMLnc8lMxE&amp;t=4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hyperlink" Target="mailto:palmerj33@hwbcymru.net"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www.aberdaretownciwprimary.com"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dirty="0" err="1">
                <a:solidFill>
                  <a:srgbClr val="002060"/>
                </a:solidFill>
                <a:latin typeface="Tempus Sans ITC"/>
                <a:ea typeface="Comic Sans MS"/>
                <a:cs typeface="Comic Sans MS"/>
                <a:sym typeface="Comic Sans MS"/>
              </a:rPr>
              <a:t>Croeso</a:t>
            </a:r>
            <a:r>
              <a:rPr lang="en" sz="4600" b="1" dirty="0">
                <a:solidFill>
                  <a:srgbClr val="002060"/>
                </a:solidFill>
                <a:latin typeface="Tempus Sans ITC"/>
                <a:ea typeface="Comic Sans MS"/>
                <a:cs typeface="Comic Sans MS"/>
                <a:sym typeface="Comic Sans MS"/>
              </a:rPr>
              <a:t> </a:t>
            </a:r>
            <a:r>
              <a:rPr lang="en" sz="4600" b="1" dirty="0" err="1">
                <a:solidFill>
                  <a:srgbClr val="002060"/>
                </a:solidFill>
                <a:latin typeface="Tempus Sans ITC"/>
                <a:ea typeface="Comic Sans MS"/>
                <a:cs typeface="Comic Sans MS"/>
                <a:sym typeface="Comic Sans MS"/>
              </a:rPr>
              <a:t>i</a:t>
            </a:r>
            <a:r>
              <a:rPr lang="en" sz="4600" b="1" dirty="0">
                <a:solidFill>
                  <a:srgbClr val="002060"/>
                </a:solidFill>
                <a:latin typeface="Tempus Sans ITC"/>
                <a:ea typeface="Comic Sans MS"/>
                <a:cs typeface="Comic Sans MS"/>
                <a:sym typeface="Comic Sans MS"/>
              </a:rPr>
              <a:t> Squirrels</a:t>
            </a:r>
            <a:br>
              <a:rPr lang="en" sz="4600" b="1" dirty="0">
                <a:latin typeface="Tempus Sans ITC" panose="04020404030D07020202" pitchFamily="82" charset="0"/>
                <a:ea typeface="Comic Sans MS"/>
                <a:cs typeface="Comic Sans MS"/>
              </a:rPr>
            </a:br>
            <a:r>
              <a:rPr lang="en" sz="4600" b="1" dirty="0" err="1">
                <a:solidFill>
                  <a:srgbClr val="002060"/>
                </a:solidFill>
                <a:latin typeface="Tempus Sans ITC"/>
                <a:ea typeface="Comic Sans MS"/>
                <a:cs typeface="Comic Sans MS"/>
                <a:sym typeface="Comic Sans MS"/>
              </a:rPr>
              <a:t>Blwyddyn</a:t>
            </a:r>
            <a:r>
              <a:rPr lang="en" sz="4600" b="1" dirty="0">
                <a:solidFill>
                  <a:srgbClr val="002060"/>
                </a:solidFill>
                <a:latin typeface="Tempus Sans ITC"/>
                <a:ea typeface="Comic Sans MS"/>
                <a:cs typeface="Comic Sans MS"/>
                <a:sym typeface="Comic Sans MS"/>
              </a:rPr>
              <a:t> 3/4</a:t>
            </a:r>
            <a:endParaRPr sz="4600" b="1" dirty="0">
              <a:solidFill>
                <a:srgbClr val="002060"/>
              </a:solidFill>
              <a:latin typeface="Tempus Sans ITC"/>
              <a:ea typeface="Comic Sans MS"/>
              <a:cs typeface="Comic Sans MS"/>
              <a:sym typeface="Comic Sans MS"/>
            </a:endParaRPr>
          </a:p>
          <a:p>
            <a:pPr marL="0" lvl="0" indent="0" algn="l" rtl="0">
              <a:spcBef>
                <a:spcPts val="0"/>
              </a:spcBef>
              <a:spcAft>
                <a:spcPts val="0"/>
              </a:spcAft>
              <a:buNone/>
            </a:pPr>
            <a:endParaRPr sz="2400" b="1" dirty="0">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2061" y="617907"/>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7DA01AFC-D753-0561-537A-C764FECE2B10}"/>
              </a:ext>
            </a:extLst>
          </p:cNvPr>
          <p:cNvPicPr>
            <a:picLocks noChangeAspect="1"/>
          </p:cNvPicPr>
          <p:nvPr/>
        </p:nvPicPr>
        <p:blipFill>
          <a:blip r:embed="rId4"/>
          <a:stretch>
            <a:fillRect/>
          </a:stretch>
        </p:blipFill>
        <p:spPr>
          <a:xfrm>
            <a:off x="539302" y="539303"/>
            <a:ext cx="2688464" cy="2173310"/>
          </a:xfrm>
          <a:prstGeom prst="rect">
            <a:avLst/>
          </a:prstGeom>
        </p:spPr>
      </p:pic>
      <p:pic>
        <p:nvPicPr>
          <p:cNvPr id="6" name="Picture 5">
            <a:extLst>
              <a:ext uri="{FF2B5EF4-FFF2-40B4-BE49-F238E27FC236}">
                <a16:creationId xmlns:a16="http://schemas.microsoft.com/office/drawing/2014/main" id="{B6A0B651-B465-A334-8502-A1B5E965F75A}"/>
              </a:ext>
            </a:extLst>
          </p:cNvPr>
          <p:cNvPicPr>
            <a:picLocks noChangeAspect="1"/>
          </p:cNvPicPr>
          <p:nvPr/>
        </p:nvPicPr>
        <p:blipFill>
          <a:blip r:embed="rId5"/>
          <a:stretch>
            <a:fillRect/>
          </a:stretch>
        </p:blipFill>
        <p:spPr>
          <a:xfrm rot="5400000">
            <a:off x="6145637" y="417557"/>
            <a:ext cx="2342344" cy="2440948"/>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ctrTitle"/>
          </p:nvPr>
        </p:nvSpPr>
        <p:spPr>
          <a:xfrm>
            <a:off x="0" y="2977050"/>
            <a:ext cx="9144000" cy="20526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endParaRPr sz="1800" dirty="0">
              <a:solidFill>
                <a:srgbClr val="FFFFFF"/>
              </a:solidFill>
              <a:latin typeface="Tempus Sans ITC" panose="04020404030D07020202" pitchFamily="82" charset="0"/>
              <a:ea typeface="Comic Sans MS"/>
              <a:cs typeface="Comic Sans MS"/>
              <a:sym typeface="Comic Sans MS"/>
            </a:endParaRPr>
          </a:p>
          <a:p>
            <a:r>
              <a:rPr lang="en" sz="2800" b="1" u="sng" dirty="0">
                <a:solidFill>
                  <a:srgbClr val="002060"/>
                </a:solidFill>
                <a:latin typeface="Tempus Sans ITC"/>
                <a:ea typeface="Comic Sans MS"/>
                <a:cs typeface="Comic Sans MS"/>
                <a:sym typeface="Comic Sans MS"/>
              </a:rPr>
              <a:t>Staff in Progression Step 3 </a:t>
            </a:r>
            <a:br>
              <a:rPr lang="en" sz="2800" b="1" dirty="0">
                <a:latin typeface="Tempus Sans ITC" panose="04020404030D07020202" pitchFamily="82" charset="0"/>
                <a:ea typeface="Comic Sans MS"/>
                <a:cs typeface="Comic Sans MS"/>
              </a:rPr>
            </a:br>
            <a:r>
              <a:rPr lang="en" sz="2300" b="1" dirty="0">
                <a:solidFill>
                  <a:srgbClr val="002060"/>
                </a:solidFill>
                <a:latin typeface="Tempus Sans ITC"/>
                <a:ea typeface="Comic Sans MS"/>
                <a:cs typeface="Comic Sans MS"/>
                <a:sym typeface="Comic Sans MS"/>
              </a:rPr>
              <a:t>(Year 4, Year 5 and Year 6)</a:t>
            </a:r>
            <a:br>
              <a:rPr lang="en" sz="2300" b="1" dirty="0">
                <a:latin typeface="Tempus Sans ITC" panose="04020404030D07020202" pitchFamily="82" charset="0"/>
                <a:ea typeface="Comic Sans MS"/>
                <a:cs typeface="Comic Sans MS"/>
              </a:rPr>
            </a:br>
            <a:br>
              <a:rPr lang="en" sz="2800" b="1"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Teachers:</a:t>
            </a:r>
            <a:br>
              <a:rPr lang="en" sz="2300">
                <a:latin typeface="Tempus Sans ITC" panose="04020404030D07020202" pitchFamily="82" charset="0"/>
                <a:ea typeface="Comic Sans MS"/>
                <a:cs typeface="Comic Sans MS"/>
              </a:rPr>
            </a:br>
            <a:r>
              <a:rPr lang="en" sz="2300">
                <a:solidFill>
                  <a:srgbClr val="002060"/>
                </a:solidFill>
                <a:latin typeface="Tempus Sans ITC"/>
                <a:ea typeface="Comic Sans MS"/>
                <a:cs typeface="Comic Sans MS"/>
                <a:sym typeface="Comic Sans MS"/>
              </a:rPr>
              <a:t>Mrs </a:t>
            </a:r>
            <a:r>
              <a:rPr lang="en" sz="2300" dirty="0">
                <a:solidFill>
                  <a:srgbClr val="002060"/>
                </a:solidFill>
                <a:latin typeface="Tempus Sans ITC"/>
                <a:ea typeface="Comic Sans MS"/>
                <a:cs typeface="Comic Sans MS"/>
                <a:sym typeface="Comic Sans MS"/>
              </a:rPr>
              <a:t>Palmer, </a:t>
            </a:r>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Hamlin, </a:t>
            </a:r>
            <a:r>
              <a:rPr lang="en" sz="2300" err="1">
                <a:solidFill>
                  <a:srgbClr val="002060"/>
                </a:solidFill>
                <a:latin typeface="Tempus Sans ITC"/>
                <a:ea typeface="Comic Sans MS"/>
                <a:cs typeface="Comic Sans MS"/>
                <a:sym typeface="Comic Sans MS"/>
              </a:rPr>
              <a:t>Mrs</a:t>
            </a:r>
            <a:r>
              <a:rPr lang="en" sz="2300">
                <a:solidFill>
                  <a:srgbClr val="002060"/>
                </a:solidFill>
                <a:latin typeface="Tempus Sans ITC"/>
                <a:ea typeface="Comic Sans MS"/>
                <a:cs typeface="Comic Sans MS"/>
                <a:sym typeface="Comic Sans MS"/>
              </a:rPr>
              <a:t> Manning and </a:t>
            </a:r>
            <a:r>
              <a:rPr lang="en" sz="2300" dirty="0">
                <a:solidFill>
                  <a:srgbClr val="002060"/>
                </a:solidFill>
                <a:latin typeface="Tempus Sans ITC"/>
                <a:ea typeface="Comic Sans MS"/>
                <a:cs typeface="Comic Sans MS"/>
                <a:sym typeface="Comic Sans MS"/>
              </a:rPr>
              <a:t>Miss Hipkiss</a:t>
            </a:r>
            <a:br>
              <a:rPr lang="en" sz="2300" dirty="0">
                <a:latin typeface="Tempus Sans ITC" panose="04020404030D07020202" pitchFamily="82" charset="0"/>
                <a:ea typeface="Comic Sans MS"/>
                <a:cs typeface="Comic Sans MS"/>
              </a:rPr>
            </a:br>
            <a:br>
              <a:rPr lang="en" sz="2300" dirty="0">
                <a:latin typeface="Tempus Sans ITC" panose="04020404030D07020202" pitchFamily="82" charset="0"/>
                <a:ea typeface="Comic Sans MS"/>
                <a:cs typeface="Comic Sans MS"/>
              </a:rPr>
            </a:br>
            <a:r>
              <a:rPr lang="en" sz="2300" b="1" u="sng" dirty="0">
                <a:solidFill>
                  <a:srgbClr val="002060"/>
                </a:solidFill>
                <a:latin typeface="Tempus Sans ITC"/>
                <a:ea typeface="Comic Sans MS"/>
                <a:cs typeface="Comic Sans MS"/>
                <a:sym typeface="Comic Sans MS"/>
              </a:rPr>
              <a:t>Teaching Assistants:</a:t>
            </a:r>
            <a:endParaRPr sz="2300" b="1" u="sng" dirty="0">
              <a:solidFill>
                <a:srgbClr val="002060"/>
              </a:solidFill>
              <a:latin typeface="Tempus Sans ITC"/>
              <a:ea typeface="Comic Sans MS"/>
              <a:cs typeface="Comic Sans MS"/>
              <a:sym typeface="Comic Sans MS"/>
            </a:endParaRPr>
          </a:p>
          <a:p>
            <a:r>
              <a:rPr lang="en" sz="2300" dirty="0" err="1">
                <a:solidFill>
                  <a:srgbClr val="002060"/>
                </a:solidFill>
                <a:latin typeface="Tempus Sans ITC"/>
                <a:ea typeface="Comic Sans MS"/>
                <a:cs typeface="Comic Sans MS"/>
                <a:sym typeface="Comic Sans MS"/>
              </a:rPr>
              <a:t>Mrs</a:t>
            </a:r>
            <a:r>
              <a:rPr lang="en" sz="2300" dirty="0">
                <a:solidFill>
                  <a:srgbClr val="002060"/>
                </a:solidFill>
                <a:latin typeface="Tempus Sans ITC"/>
                <a:ea typeface="Comic Sans MS"/>
                <a:cs typeface="Comic Sans MS"/>
                <a:sym typeface="Comic Sans MS"/>
              </a:rPr>
              <a:t> Pittard - Readers</a:t>
            </a:r>
            <a:br>
              <a:rPr lang="en" sz="2300" dirty="0">
                <a:latin typeface="Tempus Sans ITC" panose="04020404030D07020202" pitchFamily="82" charset="0"/>
                <a:ea typeface="Comic Sans MS"/>
                <a:cs typeface="Comic Sans MS"/>
              </a:rPr>
            </a:br>
            <a:endParaRPr sz="1900" u="sng" dirty="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b="1" u="sng" dirty="0">
                <a:solidFill>
                  <a:srgbClr val="002060"/>
                </a:solidFill>
                <a:latin typeface="Tempus Sans ITC" panose="04020404030D07020202" pitchFamily="82" charset="0"/>
                <a:ea typeface="Comic Sans MS"/>
                <a:cs typeface="Comic Sans MS"/>
                <a:sym typeface="Comic Sans MS"/>
              </a:rPr>
              <a:t>Other Support Staff/Teachers:</a:t>
            </a:r>
            <a:endParaRPr sz="2300" b="1" u="sng" dirty="0">
              <a:solidFill>
                <a:srgbClr val="002060"/>
              </a:solidFill>
              <a:latin typeface="Tempus Sans ITC" panose="04020404030D07020202" pitchFamily="82" charset="0"/>
              <a:ea typeface="Comic Sans MS"/>
              <a:cs typeface="Comic Sans MS"/>
              <a:sym typeface="Comic Sans MS"/>
            </a:endParaRPr>
          </a:p>
          <a:p>
            <a:r>
              <a:rPr lang="en-GB" sz="2300" dirty="0">
                <a:solidFill>
                  <a:srgbClr val="002060"/>
                </a:solidFill>
                <a:latin typeface="Tempus Sans ITC"/>
                <a:ea typeface="Comic Sans MS"/>
                <a:cs typeface="Comic Sans MS"/>
                <a:sym typeface="Comic Sans MS"/>
              </a:rPr>
              <a:t>Miss Edmunds, Mrs Driscoll and Mrs Samuel</a:t>
            </a:r>
            <a:endParaRPr sz="2300" dirty="0">
              <a:solidFill>
                <a:srgbClr val="002060"/>
              </a:solidFill>
              <a:latin typeface="Tempus Sans ITC"/>
              <a:ea typeface="Comic Sans MS"/>
              <a:cs typeface="Comic Sans MS"/>
              <a:sym typeface="Comic Sans MS"/>
            </a:endParaRPr>
          </a:p>
          <a:p>
            <a:pPr marL="0" lvl="0" indent="0" rtl="0">
              <a:spcBef>
                <a:spcPts val="0"/>
              </a:spcBef>
              <a:spcAft>
                <a:spcPts val="0"/>
              </a:spcAft>
              <a:buNone/>
            </a:pPr>
            <a:endParaRPr sz="2300" u="sng" dirty="0">
              <a:solidFill>
                <a:srgbClr val="FFFFFF"/>
              </a:solidFill>
              <a:latin typeface="Tempus Sans ITC" panose="04020404030D07020202" pitchFamily="82" charset="0"/>
              <a:ea typeface="Comic Sans MS"/>
              <a:cs typeface="Comic Sans MS"/>
              <a:sym typeface="Comic Sans MS"/>
            </a:endParaRPr>
          </a:p>
        </p:txBody>
      </p:sp>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43568"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pic>
        <p:nvPicPr>
          <p:cNvPr id="73" name="Google Shape;73;p15">
            <a:hlinkClick r:id="rId3"/>
          </p:cNvPr>
          <p:cNvPicPr preferRelativeResize="0"/>
          <p:nvPr/>
        </p:nvPicPr>
        <p:blipFill>
          <a:blip r:embed="rId4">
            <a:alphaModFix/>
          </a:blip>
          <a:stretch>
            <a:fillRect/>
          </a:stretch>
        </p:blipFill>
        <p:spPr>
          <a:xfrm>
            <a:off x="518550" y="0"/>
            <a:ext cx="8106900" cy="51434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pic>
        <p:nvPicPr>
          <p:cNvPr id="80" name="Google Shape;80;p16"/>
          <p:cNvPicPr preferRelativeResize="0"/>
          <p:nvPr/>
        </p:nvPicPr>
        <p:blipFill>
          <a:blip r:embed="rId3">
            <a:alphaModFix/>
          </a:blip>
          <a:stretch>
            <a:fillRect/>
          </a:stretch>
        </p:blipFill>
        <p:spPr>
          <a:xfrm>
            <a:off x="4626921" y="0"/>
            <a:ext cx="3918856" cy="5143499"/>
          </a:xfrm>
          <a:prstGeom prst="rect">
            <a:avLst/>
          </a:prstGeom>
          <a:noFill/>
          <a:ln>
            <a:noFill/>
          </a:ln>
        </p:spPr>
      </p:pic>
      <p:pic>
        <p:nvPicPr>
          <p:cNvPr id="81" name="Google Shape;81;p16"/>
          <p:cNvPicPr preferRelativeResize="0"/>
          <p:nvPr/>
        </p:nvPicPr>
        <p:blipFill>
          <a:blip r:embed="rId4">
            <a:alphaModFix/>
          </a:blip>
          <a:stretch>
            <a:fillRect/>
          </a:stretch>
        </p:blipFill>
        <p:spPr>
          <a:xfrm>
            <a:off x="663631" y="0"/>
            <a:ext cx="3976038" cy="51434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pic>
        <p:nvPicPr>
          <p:cNvPr id="88" name="Google Shape;88;p17"/>
          <p:cNvPicPr preferRelativeResize="0"/>
          <p:nvPr/>
        </p:nvPicPr>
        <p:blipFill>
          <a:blip r:embed="rId3">
            <a:alphaModFix/>
          </a:blip>
          <a:stretch>
            <a:fillRect/>
          </a:stretch>
        </p:blipFill>
        <p:spPr>
          <a:xfrm>
            <a:off x="559300" y="0"/>
            <a:ext cx="3910651" cy="5143501"/>
          </a:xfrm>
          <a:prstGeom prst="rect">
            <a:avLst/>
          </a:prstGeom>
          <a:noFill/>
          <a:ln>
            <a:noFill/>
          </a:ln>
        </p:spPr>
      </p:pic>
      <p:pic>
        <p:nvPicPr>
          <p:cNvPr id="89" name="Google Shape;89;p17"/>
          <p:cNvPicPr preferRelativeResize="0"/>
          <p:nvPr/>
        </p:nvPicPr>
        <p:blipFill>
          <a:blip r:embed="rId4">
            <a:alphaModFix/>
          </a:blip>
          <a:stretch>
            <a:fillRect/>
          </a:stretch>
        </p:blipFill>
        <p:spPr>
          <a:xfrm>
            <a:off x="4495788" y="0"/>
            <a:ext cx="3894175" cy="51435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6" name="Google Shape;96;p18"/>
          <p:cNvPicPr preferRelativeResize="0"/>
          <p:nvPr/>
        </p:nvPicPr>
        <p:blipFill>
          <a:blip r:embed="rId3">
            <a:alphaModFix/>
          </a:blip>
          <a:stretch>
            <a:fillRect/>
          </a:stretch>
        </p:blipFill>
        <p:spPr>
          <a:xfrm>
            <a:off x="404020" y="0"/>
            <a:ext cx="3914111" cy="5143501"/>
          </a:xfrm>
          <a:prstGeom prst="rect">
            <a:avLst/>
          </a:prstGeom>
          <a:noFill/>
          <a:ln>
            <a:noFill/>
          </a:ln>
        </p:spPr>
      </p:pic>
      <p:pic>
        <p:nvPicPr>
          <p:cNvPr id="97" name="Google Shape;97;p18"/>
          <p:cNvPicPr preferRelativeResize="0"/>
          <p:nvPr/>
        </p:nvPicPr>
        <p:blipFill>
          <a:blip r:embed="rId4">
            <a:alphaModFix/>
          </a:blip>
          <a:stretch>
            <a:fillRect/>
          </a:stretch>
        </p:blipFill>
        <p:spPr>
          <a:xfrm>
            <a:off x="4318072" y="-575"/>
            <a:ext cx="3976657"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3801041"/>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Our Town Church School Vision</a:t>
            </a:r>
          </a:p>
          <a:p>
            <a:pPr algn="ctr"/>
            <a:r>
              <a:rPr lang="en" sz="2800" b="1" u="sng" dirty="0">
                <a:solidFill>
                  <a:srgbClr val="002060"/>
                </a:solidFill>
                <a:latin typeface="Tempus Sans ITC"/>
                <a:ea typeface="Comic Sans MS"/>
                <a:cs typeface="Comic Sans MS"/>
              </a:rPr>
              <a:t>Faith, Love and Learning</a:t>
            </a:r>
            <a:endParaRPr lang="en" sz="2800" b="1" u="sng" dirty="0">
              <a:solidFill>
                <a:srgbClr val="002060"/>
              </a:solidFill>
              <a:latin typeface="Tempus Sans ITC" panose="04020404030D07020202" pitchFamily="82" charset="0"/>
              <a:ea typeface="Comic Sans MS"/>
              <a:cs typeface="Comic Sans MS"/>
            </a:endParaRPr>
          </a:p>
          <a:p>
            <a:pPr algn="ctr"/>
            <a:endParaRPr lang="en" sz="1800" b="1" u="sng" dirty="0">
              <a:solidFill>
                <a:srgbClr val="002060"/>
              </a:solidFill>
              <a:latin typeface="Tempus Sans ITC" panose="04020404030D07020202" pitchFamily="82" charset="0"/>
            </a:endParaRPr>
          </a:p>
          <a:p>
            <a:pPr algn="ctr"/>
            <a:r>
              <a:rPr lang="en" sz="1600" dirty="0">
                <a:solidFill>
                  <a:srgbClr val="002060"/>
                </a:solidFill>
                <a:latin typeface="Tempus Sans ITC"/>
              </a:rPr>
              <a:t>These three words reflect the school’s core values and underpin our daily life within the school community. Faith represents the school’s Christian foundation, encouraging pupils to develop respect, reflection and an understanding of spiritual and moral values, while feeling safe to explore their own beliefs and those of others. Love is shown through kindness, care and positive relationships, ensuring that every child feels valued, supported and included within a nurturing environment. Learning highlights the school’s commitment to high expectations, curiosity and lifelong learning, empowering pupils to develop knowledge, skills and confidence to reach their full potential. Together, faith, love and learning guide the school’s ethos, shaping a community where children flourish academically, emotionally and socially. </a:t>
            </a:r>
            <a:endParaRPr lang="en" sz="1600" dirty="0">
              <a:latin typeface="Tempus Sans ITC"/>
            </a:endParaRPr>
          </a:p>
          <a:p>
            <a:pPr algn="ctr"/>
            <a:endParaRPr lang="en" sz="2300" dirty="0">
              <a:solidFill>
                <a:srgbClr val="002060"/>
              </a:solidFill>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123110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Our 2026/27 School Improvement Priorities</a:t>
            </a:r>
            <a:endParaRPr lang="en-US" dirty="0">
              <a:latin typeface="Tempus Sans ITC"/>
            </a:endParaRPr>
          </a:p>
          <a:p>
            <a:pPr algn="ctr"/>
            <a:endParaRPr lang="en" sz="2800" b="1" u="sng" dirty="0">
              <a:solidFill>
                <a:srgbClr val="002060"/>
              </a:solidFill>
              <a:latin typeface="Tempus Sans ITC"/>
            </a:endParaRPr>
          </a:p>
          <a:p>
            <a:pPr algn="ctr"/>
            <a:endParaRPr lang="en" sz="1800" dirty="0">
              <a:solidFill>
                <a:srgbClr val="002060"/>
              </a:solidFill>
              <a:latin typeface="Tempus Sans ITC"/>
            </a:endParaRPr>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8846B6F-49FF-480D-A527-B23E1CACE375}"/>
              </a:ext>
            </a:extLst>
          </p:cNvPr>
          <p:cNvSpPr txBox="1"/>
          <p:nvPr/>
        </p:nvSpPr>
        <p:spPr>
          <a:xfrm>
            <a:off x="346120" y="1340209"/>
            <a:ext cx="8065392" cy="307776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lvl="0" indent="-457200" algn="ctr" rtl="0">
              <a:lnSpc>
                <a:spcPts val="2700"/>
              </a:lnSpc>
              <a:buFont typeface=""/>
              <a:buAutoNum type="arabicPeriod"/>
            </a:pPr>
            <a:r>
              <a:rPr lang="en-GB" sz="1800" b="0" i="0" u="none" strike="noStrike" baseline="0">
                <a:solidFill>
                  <a:srgbClr val="002060"/>
                </a:solidFill>
                <a:latin typeface="Tempus Sans ITC"/>
                <a:ea typeface="Arial"/>
                <a:cs typeface="Arial"/>
              </a:rPr>
              <a:t>To introduce and embed a play-based, in-the-moment approach in PS1</a:t>
            </a:r>
            <a:r>
              <a:rPr lang="en-GB" sz="1800" b="0" i="0">
                <a:solidFill>
                  <a:srgbClr val="000000"/>
                </a:solidFill>
                <a:latin typeface="Tempus Sans ITC"/>
                <a:ea typeface="Arial"/>
                <a:cs typeface="Arial"/>
              </a:rPr>
              <a:t>​</a:t>
            </a:r>
          </a:p>
          <a:p>
            <a:pPr marL="457200" lvl="0" indent="-457200" algn="ctr" rtl="0">
              <a:lnSpc>
                <a:spcPts val="2700"/>
              </a:lnSpc>
              <a:buFont typeface=""/>
              <a:buAutoNum type="arabicPeriod"/>
            </a:pPr>
            <a:r>
              <a:rPr lang="en-GB" sz="1800" b="0" i="0" u="none" strike="noStrike" baseline="0">
                <a:solidFill>
                  <a:srgbClr val="002060"/>
                </a:solidFill>
                <a:latin typeface="Tempus Sans ITC"/>
                <a:ea typeface="Arial"/>
                <a:cs typeface="Arial"/>
              </a:rPr>
              <a:t>To enhance and enrich Science and Technology provision and to raise standards.</a:t>
            </a:r>
            <a:r>
              <a:rPr lang="en-US" sz="1800" b="0" i="0">
                <a:solidFill>
                  <a:srgbClr val="000000"/>
                </a:solidFill>
                <a:latin typeface="Tempus Sans ITC"/>
                <a:ea typeface="Arial"/>
                <a:cs typeface="Arial"/>
              </a:rPr>
              <a:t>​</a:t>
            </a:r>
          </a:p>
          <a:p>
            <a:pPr marL="457200" lvl="0" indent="-457200" algn="ctr" rtl="0">
              <a:lnSpc>
                <a:spcPts val="2700"/>
              </a:lnSpc>
              <a:buFont typeface=""/>
              <a:buAutoNum type="arabicPeriod"/>
            </a:pPr>
            <a:r>
              <a:rPr lang="en-GB" sz="1800" b="0" i="0" u="none" strike="noStrike" baseline="0">
                <a:solidFill>
                  <a:srgbClr val="002060"/>
                </a:solidFill>
                <a:latin typeface="Tempus Sans ITC"/>
                <a:ea typeface="Arial"/>
                <a:cs typeface="Arial"/>
              </a:rPr>
              <a:t>To improve standards of written Literacy across the curriculum.</a:t>
            </a:r>
            <a:r>
              <a:rPr lang="en-US" sz="1800" b="0" i="0">
                <a:solidFill>
                  <a:srgbClr val="000000"/>
                </a:solidFill>
                <a:latin typeface="Tempus Sans ITC"/>
                <a:ea typeface="Arial"/>
                <a:cs typeface="Arial"/>
              </a:rPr>
              <a:t>​</a:t>
            </a:r>
          </a:p>
          <a:p>
            <a:pPr marL="457200" lvl="0" indent="-457200" algn="ctr" rtl="0">
              <a:lnSpc>
                <a:spcPts val="2700"/>
              </a:lnSpc>
              <a:buFont typeface=""/>
              <a:buAutoNum type="arabicPeriod"/>
            </a:pPr>
            <a:r>
              <a:rPr lang="en-GB" sz="1800" b="0" i="0" u="none" strike="noStrike" baseline="0">
                <a:solidFill>
                  <a:srgbClr val="002060"/>
                </a:solidFill>
                <a:latin typeface="Tempus Sans ITC"/>
                <a:ea typeface="Arial"/>
                <a:cs typeface="Arial"/>
              </a:rPr>
              <a:t>To further develop and expand our provision for vulnerable learners and those with additional learning needs.</a:t>
            </a:r>
            <a:r>
              <a:rPr lang="en-US" sz="1800" b="0" i="0">
                <a:solidFill>
                  <a:srgbClr val="000000"/>
                </a:solidFill>
                <a:latin typeface="Tempus Sans ITC"/>
                <a:ea typeface="Arial"/>
                <a:cs typeface="Arial"/>
              </a:rPr>
              <a:t>​</a:t>
            </a:r>
          </a:p>
          <a:p>
            <a:pPr marL="457200" lvl="0" indent="-457200" algn="ctr" rtl="0">
              <a:lnSpc>
                <a:spcPts val="2700"/>
              </a:lnSpc>
              <a:buFont typeface=""/>
              <a:buAutoNum type="arabicPeriod"/>
            </a:pPr>
            <a:r>
              <a:rPr lang="en-GB" sz="1800" b="0" i="0" u="none" strike="noStrike" baseline="0">
                <a:solidFill>
                  <a:srgbClr val="002060"/>
                </a:solidFill>
                <a:latin typeface="Tempus Sans ITC"/>
                <a:ea typeface="Arial"/>
                <a:cs typeface="Arial"/>
              </a:rPr>
              <a:t>To further develop and enrich the children's experience of whole school collective worship.</a:t>
            </a:r>
            <a:r>
              <a:rPr lang="en-US" sz="1800" b="0" i="0">
                <a:solidFill>
                  <a:srgbClr val="000000"/>
                </a:solidFill>
                <a:latin typeface="Tempus Sans ITC"/>
                <a:ea typeface="Arial"/>
                <a:cs typeface="Arial"/>
              </a:rPr>
              <a:t>​</a:t>
            </a:r>
          </a:p>
          <a:p>
            <a:pPr algn="ctr"/>
            <a:endParaRPr lang="en-GB"/>
          </a:p>
        </p:txBody>
      </p:sp>
    </p:spTree>
    <p:extLst>
      <p:ext uri="{BB962C8B-B14F-4D97-AF65-F5344CB8AC3E}">
        <p14:creationId xmlns:p14="http://schemas.microsoft.com/office/powerpoint/2010/main" val="214546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dirty="0">
                <a:solidFill>
                  <a:srgbClr val="002060"/>
                </a:solidFill>
                <a:latin typeface="Tempus Sans ITC" panose="04020404030D07020202" pitchFamily="82" charset="0"/>
                <a:ea typeface="Comic Sans MS"/>
                <a:cs typeface="Comic Sans MS"/>
                <a:sym typeface="Comic Sans MS"/>
              </a:rPr>
              <a:t>Term Start and Finish Dates</a:t>
            </a:r>
          </a:p>
        </p:txBody>
      </p:sp>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810D1238-E3B0-5035-7408-B11C5CF0E927}"/>
              </a:ext>
            </a:extLst>
          </p:cNvPr>
          <p:cNvPicPr>
            <a:picLocks noChangeAspect="1"/>
          </p:cNvPicPr>
          <p:nvPr/>
        </p:nvPicPr>
        <p:blipFill>
          <a:blip r:embed="rId4"/>
          <a:stretch>
            <a:fillRect/>
          </a:stretch>
        </p:blipFill>
        <p:spPr>
          <a:xfrm>
            <a:off x="587917" y="1097280"/>
            <a:ext cx="7785285" cy="3749040"/>
          </a:xfrm>
          <a:prstGeom prst="rect">
            <a:avLst/>
          </a:prstGeom>
        </p:spPr>
      </p:pic>
    </p:spTree>
    <p:extLst>
      <p:ext uri="{BB962C8B-B14F-4D97-AF65-F5344CB8AC3E}">
        <p14:creationId xmlns:p14="http://schemas.microsoft.com/office/powerpoint/2010/main" val="1113855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dirty="0">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dirty="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a:p>
            <a:pPr algn="ct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dirty="0">
                          <a:solidFill>
                            <a:srgbClr val="002060"/>
                          </a:solidFill>
                          <a:latin typeface="Tempus Sans ITC"/>
                        </a:rPr>
                        <a:t>97% attendance</a:t>
                      </a:r>
                    </a:p>
                  </a:txBody>
                  <a:tcPr/>
                </a:tc>
                <a:tc>
                  <a:txBody>
                    <a:bodyPr/>
                    <a:lstStyle/>
                    <a:p>
                      <a:r>
                        <a:rPr lang="en-GB" sz="1400" b="1" dirty="0">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dirty="0">
                          <a:solidFill>
                            <a:srgbClr val="002060"/>
                          </a:solidFill>
                          <a:latin typeface="Tempus Sans ITC"/>
                        </a:rPr>
                        <a:t>95% attendance</a:t>
                      </a:r>
                    </a:p>
                  </a:txBody>
                  <a:tcPr/>
                </a:tc>
                <a:tc>
                  <a:txBody>
                    <a:bodyPr/>
                    <a:lstStyle/>
                    <a:p>
                      <a:r>
                        <a:rPr lang="en-GB" sz="1400" b="1" dirty="0">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dirty="0">
                          <a:solidFill>
                            <a:srgbClr val="002060"/>
                          </a:solidFill>
                          <a:latin typeface="Tempus Sans ITC"/>
                        </a:rPr>
                        <a:t>90% attendance</a:t>
                      </a:r>
                    </a:p>
                  </a:txBody>
                  <a:tcPr/>
                </a:tc>
                <a:tc>
                  <a:txBody>
                    <a:bodyPr/>
                    <a:lstStyle/>
                    <a:p>
                      <a:r>
                        <a:rPr lang="en-GB" sz="1400" b="1" dirty="0">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dirty="0">
                          <a:solidFill>
                            <a:srgbClr val="002060"/>
                          </a:solidFill>
                          <a:latin typeface="Tempus Sans ITC"/>
                        </a:rPr>
                        <a:t>85% attendance</a:t>
                      </a:r>
                    </a:p>
                  </a:txBody>
                  <a:tcPr/>
                </a:tc>
                <a:tc>
                  <a:txBody>
                    <a:bodyPr/>
                    <a:lstStyle/>
                    <a:p>
                      <a:r>
                        <a:rPr lang="en-GB" sz="1400" b="1" dirty="0">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dirty="0">
                          <a:solidFill>
                            <a:srgbClr val="002060"/>
                          </a:solidFill>
                          <a:latin typeface="Tempus Sans ITC"/>
                        </a:rPr>
                        <a:t>80% attendance</a:t>
                      </a:r>
                    </a:p>
                  </a:txBody>
                  <a:tcPr/>
                </a:tc>
                <a:tc>
                  <a:txBody>
                    <a:bodyPr/>
                    <a:lstStyle/>
                    <a:p>
                      <a:r>
                        <a:rPr lang="en-GB" sz="1400" b="1" dirty="0">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dirty="0">
                          <a:solidFill>
                            <a:srgbClr val="002060"/>
                          </a:solidFill>
                          <a:latin typeface="Tempus Sans ITC"/>
                        </a:rPr>
                        <a:t>75% attendance</a:t>
                      </a:r>
                    </a:p>
                  </a:txBody>
                  <a:tcPr/>
                </a:tc>
                <a:tc>
                  <a:txBody>
                    <a:bodyPr/>
                    <a:lstStyle/>
                    <a:p>
                      <a:r>
                        <a:rPr lang="en-GB" sz="1400" b="1" dirty="0">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dirty="0">
                          <a:solidFill>
                            <a:srgbClr val="002060"/>
                          </a:solidFill>
                          <a:latin typeface="Tempus Sans ITC"/>
                        </a:rPr>
                        <a:t>70%attendance</a:t>
                      </a:r>
                    </a:p>
                  </a:txBody>
                  <a:tcPr/>
                </a:tc>
                <a:tc>
                  <a:txBody>
                    <a:bodyPr/>
                    <a:lstStyle/>
                    <a:p>
                      <a:r>
                        <a:rPr lang="en-GB" sz="1400" b="1" dirty="0">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dirty="0">
                          <a:solidFill>
                            <a:srgbClr val="002060"/>
                          </a:solidFill>
                          <a:latin typeface="Tempus Sans ITC"/>
                        </a:rPr>
                        <a:t>65% attendance</a:t>
                      </a:r>
                    </a:p>
                  </a:txBody>
                  <a:tcPr/>
                </a:tc>
                <a:tc>
                  <a:txBody>
                    <a:bodyPr/>
                    <a:lstStyle/>
                    <a:p>
                      <a:r>
                        <a:rPr lang="en-GB" sz="1400" b="1" dirty="0">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Inquiry Based Learning</a:t>
            </a:r>
            <a:br>
              <a:rPr lang="en" sz="2800" b="1" u="sng" dirty="0">
                <a:latin typeface="Tempus Sans ITC" panose="04020404030D07020202" pitchFamily="82" charset="0"/>
                <a:ea typeface="Comic Sans MS"/>
                <a:cs typeface="Comic Sans MS"/>
              </a:rPr>
            </a:br>
            <a:endParaRPr sz="2800" b="1" dirty="0">
              <a:solidFill>
                <a:srgbClr val="002060"/>
              </a:solidFill>
              <a:latin typeface="Tempus Sans ITC" panose="04020404030D07020202" pitchFamily="82" charset="0"/>
              <a:ea typeface="Comic Sans MS"/>
              <a:cs typeface="Comic Sans MS"/>
              <a:sym typeface="Comic Sans MS"/>
            </a:endParaRPr>
          </a:p>
          <a:p>
            <a:pPr marL="457200" algn="l"/>
            <a:r>
              <a:rPr lang="en" sz="2800" b="1" u="sng" dirty="0">
                <a:solidFill>
                  <a:srgbClr val="002060"/>
                </a:solidFill>
                <a:latin typeface="Tempus Sans ITC"/>
                <a:ea typeface="Comic Sans MS"/>
                <a:cs typeface="Comic Sans MS"/>
                <a:sym typeface="Comic Sans MS"/>
              </a:rPr>
              <a:t>Autumn Term:</a:t>
            </a:r>
            <a:br>
              <a:rPr lang="en" sz="2800" b="1" u="sng" dirty="0">
                <a:latin typeface="Tempus Sans ITC" panose="04020404030D07020202" pitchFamily="82" charset="0"/>
                <a:ea typeface="Comic Sans MS"/>
                <a:cs typeface="Comic Sans MS"/>
              </a:rPr>
            </a:br>
            <a:r>
              <a:rPr lang="en" sz="2800" dirty="0">
                <a:solidFill>
                  <a:srgbClr val="002060"/>
                </a:solidFill>
                <a:latin typeface="Tempus Sans ITC"/>
                <a:ea typeface="Comic Sans MS"/>
                <a:cs typeface="Comic Sans MS"/>
              </a:rPr>
              <a:t>Can our voices make a difference?</a:t>
            </a:r>
            <a:br>
              <a:rPr lang="en" sz="2300"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Spring Term:</a:t>
            </a:r>
            <a:br>
              <a:rPr lang="en" sz="2800" b="1" u="sng" dirty="0">
                <a:latin typeface="Tempus Sans ITC" panose="04020404030D07020202" pitchFamily="82" charset="0"/>
                <a:ea typeface="Comic Sans MS"/>
                <a:cs typeface="Comic Sans MS"/>
              </a:rPr>
            </a:br>
            <a:r>
              <a:rPr lang="en" sz="2800" dirty="0">
                <a:solidFill>
                  <a:srgbClr val="002060"/>
                </a:solidFill>
                <a:latin typeface="Tempus Sans ITC"/>
                <a:ea typeface="Comic Sans MS"/>
              </a:rPr>
              <a:t>Is the illustrator more important than the author?</a:t>
            </a:r>
            <a:br>
              <a:rPr lang="en" sz="2800" b="1" dirty="0">
                <a:latin typeface="Tempus Sans ITC" panose="04020404030D07020202" pitchFamily="82" charset="0"/>
                <a:ea typeface="Comic Sans MS"/>
                <a:cs typeface="Comic Sans MS"/>
              </a:rPr>
            </a:br>
            <a:r>
              <a:rPr lang="en" sz="2800" b="1" u="sng" dirty="0">
                <a:solidFill>
                  <a:srgbClr val="002060"/>
                </a:solidFill>
                <a:latin typeface="Tempus Sans ITC"/>
                <a:ea typeface="Comic Sans MS"/>
                <a:cs typeface="Comic Sans MS"/>
                <a:sym typeface="Comic Sans MS"/>
              </a:rPr>
              <a:t>Summer Term:</a:t>
            </a:r>
            <a:br>
              <a:rPr lang="en" sz="2800" b="1" u="sng" dirty="0">
                <a:solidFill>
                  <a:srgbClr val="002060"/>
                </a:solidFill>
                <a:latin typeface="Tempus Sans ITC"/>
                <a:ea typeface="Comic Sans MS"/>
                <a:cs typeface="Comic Sans MS"/>
              </a:rPr>
            </a:br>
            <a:r>
              <a:rPr lang="en" sz="2800" dirty="0">
                <a:solidFill>
                  <a:srgbClr val="002060"/>
                </a:solidFill>
                <a:latin typeface="Tempus Sans ITC"/>
                <a:ea typeface="Comic Sans MS"/>
                <a:cs typeface="Comic Sans MS"/>
              </a:rPr>
              <a:t>What are the benefits and challenges of growing our own food in Wales?</a:t>
            </a:r>
            <a:endParaRPr lang="en" sz="2300" dirty="0">
              <a:solidFill>
                <a:srgbClr val="002060"/>
              </a:solidFill>
              <a:latin typeface="Tempus Sans ITC"/>
              <a:ea typeface="Comic Sans MS"/>
              <a:cs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94155D06-E722-389A-CA18-C039E204A5F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9DA1B6A-C847-3FCC-46EE-7298D8966FA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FC088FB-673B-68CA-693C-43AA71971C2C}"/>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263E8F75-D8E8-FD17-B5E1-5DA64FFFB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09">
          <a:extLst>
            <a:ext uri="{FF2B5EF4-FFF2-40B4-BE49-F238E27FC236}">
              <a16:creationId xmlns:a16="http://schemas.microsoft.com/office/drawing/2014/main" id="{FDF5CC0D-2124-0780-1C34-7BDA4B25B5BA}"/>
            </a:ext>
          </a:extLst>
        </p:cNvPr>
        <p:cNvGrpSpPr/>
        <p:nvPr/>
      </p:nvGrpSpPr>
      <p:grpSpPr>
        <a:xfrm>
          <a:off x="0" y="0"/>
          <a:ext cx="0" cy="0"/>
          <a:chOff x="0" y="0"/>
          <a:chExt cx="0" cy="0"/>
        </a:xfrm>
      </p:grpSpPr>
      <p:sp>
        <p:nvSpPr>
          <p:cNvPr id="110" name="Google Shape;110;p20">
            <a:extLst>
              <a:ext uri="{FF2B5EF4-FFF2-40B4-BE49-F238E27FC236}">
                <a16:creationId xmlns:a16="http://schemas.microsoft.com/office/drawing/2014/main" id="{111F94BD-3524-1AFA-3EC1-973AF2472497}"/>
              </a:ext>
            </a:extLst>
          </p:cNvPr>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000" b="1" u="sng" dirty="0">
                <a:latin typeface="Tempus Sans ITC"/>
                <a:ea typeface="Comic Sans MS"/>
                <a:cs typeface="Comic Sans MS"/>
              </a:rPr>
              <a:t>What will my child be learning this term?</a:t>
            </a:r>
            <a:br>
              <a:rPr lang="en" sz="2000" b="1" u="sng" dirty="0">
                <a:latin typeface="Tempus Sans ITC" panose="04020404030D07020202" pitchFamily="82" charset="0"/>
                <a:ea typeface="Comic Sans MS"/>
                <a:cs typeface="Comic Sans MS"/>
              </a:rPr>
            </a:br>
            <a:endParaRPr lang="en-US" sz="2000" b="1">
              <a:solidFill>
                <a:srgbClr val="002060"/>
              </a:solidFill>
              <a:latin typeface="Tempus Sans ITC" panose="04020404030D07020202" pitchFamily="82" charset="0"/>
              <a:ea typeface="Comic Sans MS"/>
              <a:cs typeface="Comic Sans MS"/>
            </a:endParaRPr>
          </a:p>
          <a:p>
            <a:pPr marL="457200" algn="l"/>
            <a:r>
              <a:rPr lang="en" sz="2000" b="1" u="sng" dirty="0" err="1">
                <a:solidFill>
                  <a:srgbClr val="002060"/>
                </a:solidFill>
                <a:latin typeface="Tempus Sans ITC"/>
                <a:ea typeface="Comic Sans MS"/>
                <a:cs typeface="Comic Sans MS"/>
                <a:sym typeface="Comic Sans MS"/>
              </a:rPr>
              <a:t>Maths</a:t>
            </a:r>
            <a:r>
              <a:rPr lang="en" sz="2000" b="1" u="sng" dirty="0">
                <a:solidFill>
                  <a:srgbClr val="002060"/>
                </a:solidFill>
                <a:latin typeface="Tempus Sans ITC"/>
                <a:ea typeface="Comic Sans MS"/>
                <a:cs typeface="Comic Sans MS"/>
                <a:sym typeface="Comic Sans MS"/>
              </a:rPr>
              <a:t>:</a:t>
            </a:r>
            <a:br>
              <a:rPr lang="en" sz="2000" b="1" u="sng" dirty="0">
                <a:latin typeface="Tempus Sans ITC" panose="04020404030D07020202" pitchFamily="82" charset="0"/>
                <a:ea typeface="Comic Sans MS"/>
                <a:cs typeface="Comic Sans MS"/>
              </a:rPr>
            </a:br>
            <a:r>
              <a:rPr lang="en" sz="1800" b="1" dirty="0">
                <a:solidFill>
                  <a:srgbClr val="002060"/>
                </a:solidFill>
                <a:latin typeface="Tempus Sans ITC"/>
                <a:ea typeface="Comic Sans MS"/>
                <a:cs typeface="Comic Sans MS"/>
              </a:rPr>
              <a:t>Block 1 -place value – Y4 up to 10,000, Y5 up to 100,000.</a:t>
            </a:r>
            <a:br>
              <a:rPr lang="en" sz="1800" b="1" dirty="0">
                <a:latin typeface="Tempus Sans ITC"/>
                <a:ea typeface="Comic Sans MS"/>
                <a:cs typeface="Comic Sans MS"/>
              </a:rPr>
            </a:br>
            <a:r>
              <a:rPr lang="en" sz="1800" b="1" dirty="0">
                <a:solidFill>
                  <a:srgbClr val="002060"/>
                </a:solidFill>
                <a:latin typeface="Tempus Sans ITC"/>
                <a:ea typeface="Comic Sans MS"/>
                <a:cs typeface="Comic Sans MS"/>
              </a:rPr>
              <a:t>Block 2 - addition and subtraction – using column method and counting on and back.</a:t>
            </a:r>
            <a:br>
              <a:rPr lang="en" sz="1800" b="1" dirty="0">
                <a:solidFill>
                  <a:srgbClr val="002060"/>
                </a:solidFill>
                <a:latin typeface="Tempus Sans ITC"/>
                <a:ea typeface="Comic Sans MS"/>
                <a:cs typeface="Comic Sans MS"/>
              </a:rPr>
            </a:br>
            <a:r>
              <a:rPr lang="en" sz="1800" b="1" dirty="0">
                <a:solidFill>
                  <a:srgbClr val="002060"/>
                </a:solidFill>
                <a:latin typeface="Tempus Sans ITC"/>
                <a:ea typeface="Comic Sans MS"/>
                <a:cs typeface="Comic Sans MS"/>
              </a:rPr>
              <a:t>Block 3 – multiplication and division </a:t>
            </a:r>
            <a:br>
              <a:rPr lang="en" sz="1800" b="1" dirty="0">
                <a:solidFill>
                  <a:srgbClr val="002060"/>
                </a:solidFill>
                <a:latin typeface="Tempus Sans ITC"/>
                <a:ea typeface="Comic Sans MS"/>
                <a:cs typeface="Comic Sans MS"/>
              </a:rPr>
            </a:br>
            <a:r>
              <a:rPr lang="en" sz="1800" b="1" dirty="0">
                <a:solidFill>
                  <a:srgbClr val="002060"/>
                </a:solidFill>
                <a:latin typeface="Tempus Sans ITC"/>
                <a:ea typeface="Comic Sans MS"/>
                <a:cs typeface="Comic Sans MS"/>
              </a:rPr>
              <a:t>We will also cover some algebra, statistics and shape this term.</a:t>
            </a:r>
            <a:br>
              <a:rPr lang="en" sz="1800" b="1" dirty="0">
                <a:solidFill>
                  <a:srgbClr val="002060"/>
                </a:solidFill>
                <a:latin typeface="Tempus Sans ITC"/>
                <a:ea typeface="Comic Sans MS"/>
                <a:cs typeface="Comic Sans MS"/>
              </a:rPr>
            </a:br>
            <a:r>
              <a:rPr lang="en" sz="1800" b="1" u="sng" dirty="0">
                <a:solidFill>
                  <a:srgbClr val="002060"/>
                </a:solidFill>
                <a:latin typeface="Tempus Sans ITC"/>
                <a:ea typeface="Comic Sans MS"/>
                <a:cs typeface="Comic Sans MS"/>
              </a:rPr>
              <a:t>Literacy</a:t>
            </a:r>
            <a:br>
              <a:rPr lang="en" sz="1800" b="1" u="sng" dirty="0">
                <a:solidFill>
                  <a:srgbClr val="002060"/>
                </a:solidFill>
                <a:latin typeface="Tempus Sans ITC"/>
                <a:ea typeface="Comic Sans MS"/>
                <a:cs typeface="Comic Sans MS"/>
              </a:rPr>
            </a:br>
            <a:r>
              <a:rPr lang="en" sz="1800" b="1" dirty="0">
                <a:solidFill>
                  <a:srgbClr val="002060"/>
                </a:solidFill>
                <a:latin typeface="Tempus Sans ITC"/>
                <a:ea typeface="Comic Sans MS"/>
                <a:cs typeface="Comic Sans MS"/>
              </a:rPr>
              <a:t>Unit 1 – persuasive writing</a:t>
            </a:r>
            <a:br>
              <a:rPr lang="en" sz="1800" b="1" dirty="0">
                <a:solidFill>
                  <a:srgbClr val="002060"/>
                </a:solidFill>
                <a:latin typeface="Tempus Sans ITC"/>
                <a:ea typeface="Comic Sans MS"/>
                <a:cs typeface="Comic Sans MS"/>
              </a:rPr>
            </a:br>
            <a:r>
              <a:rPr lang="en" sz="1800" b="1" dirty="0">
                <a:solidFill>
                  <a:srgbClr val="002060"/>
                </a:solidFill>
                <a:latin typeface="Tempus Sans ITC"/>
                <a:ea typeface="Comic Sans MS"/>
                <a:cs typeface="Comic Sans MS"/>
              </a:rPr>
              <a:t>Unit 2 – narrative</a:t>
            </a:r>
            <a:br>
              <a:rPr lang="en" sz="1800" b="1" dirty="0">
                <a:solidFill>
                  <a:srgbClr val="002060"/>
                </a:solidFill>
                <a:latin typeface="Tempus Sans ITC"/>
                <a:ea typeface="Comic Sans MS"/>
                <a:cs typeface="Comic Sans MS"/>
              </a:rPr>
            </a:br>
            <a:r>
              <a:rPr lang="en" sz="1800" b="1" dirty="0">
                <a:solidFill>
                  <a:srgbClr val="002060"/>
                </a:solidFill>
                <a:latin typeface="Tempus Sans ITC"/>
                <a:ea typeface="Comic Sans MS"/>
                <a:cs typeface="Comic Sans MS"/>
              </a:rPr>
              <a:t>Unit 3 - recount</a:t>
            </a:r>
            <a:br>
              <a:rPr lang="en" sz="1600" b="1" dirty="0">
                <a:latin typeface="Tempus Sans ITC"/>
                <a:ea typeface="Comic Sans MS"/>
                <a:cs typeface="Comic Sans MS"/>
              </a:rPr>
            </a:br>
            <a:r>
              <a:rPr lang="en" sz="2000" b="1" u="sng" dirty="0">
                <a:solidFill>
                  <a:srgbClr val="002060"/>
                </a:solidFill>
                <a:latin typeface="Tempus Sans ITC"/>
                <a:ea typeface="Comic Sans MS"/>
                <a:cs typeface="Comic Sans MS"/>
              </a:rPr>
              <a:t>Inquiry:</a:t>
            </a:r>
            <a:br>
              <a:rPr lang="en" sz="2000" b="1" u="sng" dirty="0">
                <a:latin typeface="Tempus Sans ITC"/>
                <a:ea typeface="Comic Sans MS"/>
                <a:cs typeface="Comic Sans MS"/>
              </a:rPr>
            </a:br>
            <a:r>
              <a:rPr lang="en" sz="1800" b="1" dirty="0">
                <a:solidFill>
                  <a:srgbClr val="002060"/>
                </a:solidFill>
                <a:latin typeface="Tempus Sans ITC"/>
                <a:ea typeface="Comic Sans MS"/>
                <a:cs typeface="Comic Sans MS"/>
              </a:rPr>
              <a:t>Can our voices make a difference?</a:t>
            </a:r>
            <a:br>
              <a:rPr lang="en" sz="1800" b="1" u="sng" dirty="0">
                <a:latin typeface="Tempus Sans ITC"/>
                <a:ea typeface="Comic Sans MS"/>
                <a:cs typeface="Comic Sans MS"/>
              </a:rPr>
            </a:br>
            <a:r>
              <a:rPr lang="en" sz="1800" b="1" dirty="0">
                <a:solidFill>
                  <a:srgbClr val="002060"/>
                </a:solidFill>
                <a:latin typeface="Tempus Sans ITC"/>
                <a:ea typeface="Comic Sans MS"/>
                <a:cs typeface="Comic Sans MS"/>
              </a:rPr>
              <a:t>This links to the Rights of the Child, we have a workshop from the Senedd for the children this week and a visit to the Mayor's </a:t>
            </a:r>
            <a:r>
              <a:rPr lang="en" sz="1800" b="1" dirty="0" err="1">
                <a:solidFill>
                  <a:srgbClr val="002060"/>
                </a:solidFill>
                <a:latin typeface="Tempus Sans ITC"/>
                <a:ea typeface="Comic Sans MS"/>
                <a:cs typeface="Comic Sans MS"/>
              </a:rPr>
              <a:t>Parlour</a:t>
            </a:r>
            <a:r>
              <a:rPr lang="en" sz="1800" b="1" dirty="0">
                <a:solidFill>
                  <a:srgbClr val="002060"/>
                </a:solidFill>
                <a:latin typeface="Tempus Sans ITC"/>
                <a:ea typeface="Comic Sans MS"/>
                <a:cs typeface="Comic Sans MS"/>
              </a:rPr>
              <a:t> in Pontypridd on 28th September.</a:t>
            </a:r>
            <a:endParaRPr lang="en" sz="1800" dirty="0">
              <a:latin typeface="Tempus Sans ITC"/>
              <a:ea typeface="Comic Sans MS"/>
              <a:cs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A5EDAF98-DF3A-AC1E-9EA2-4CE5898C3A5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D5AD9943-AC45-AE9C-EAC8-CC8E62D3BC8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DE11E572-511E-A7C0-7697-BF8A8E9361E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48D4D257-A53D-1634-2A01-B5928EC125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913379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09">
          <a:extLst>
            <a:ext uri="{FF2B5EF4-FFF2-40B4-BE49-F238E27FC236}">
              <a16:creationId xmlns:a16="http://schemas.microsoft.com/office/drawing/2014/main" id="{E08992D2-41B7-2378-3B3E-51109E1699CF}"/>
            </a:ext>
          </a:extLst>
        </p:cNvPr>
        <p:cNvGrpSpPr/>
        <p:nvPr/>
      </p:nvGrpSpPr>
      <p:grpSpPr>
        <a:xfrm>
          <a:off x="0" y="0"/>
          <a:ext cx="0" cy="0"/>
          <a:chOff x="0" y="0"/>
          <a:chExt cx="0" cy="0"/>
        </a:xfrm>
      </p:grpSpPr>
      <p:sp>
        <p:nvSpPr>
          <p:cNvPr id="110" name="Google Shape;110;p20">
            <a:extLst>
              <a:ext uri="{FF2B5EF4-FFF2-40B4-BE49-F238E27FC236}">
                <a16:creationId xmlns:a16="http://schemas.microsoft.com/office/drawing/2014/main" id="{3D36D803-BD5E-D4EF-8B52-FBF1580BCBF7}"/>
              </a:ext>
            </a:extLst>
          </p:cNvPr>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000" b="1" u="sng" dirty="0">
                <a:latin typeface="Tempus Sans ITC"/>
                <a:ea typeface="Comic Sans MS"/>
                <a:cs typeface="Comic Sans MS"/>
              </a:rPr>
              <a:t>A day in the life of Squirrels class</a:t>
            </a:r>
            <a:br>
              <a:rPr lang="en" sz="2000" b="1" u="sng" dirty="0">
                <a:latin typeface="Tempus Sans ITC" panose="04020404030D07020202" pitchFamily="82" charset="0"/>
                <a:ea typeface="Comic Sans MS"/>
                <a:cs typeface="Comic Sans MS"/>
              </a:rPr>
            </a:br>
            <a:endParaRPr lang="en-US" sz="2000" b="1">
              <a:solidFill>
                <a:srgbClr val="002060"/>
              </a:solidFill>
              <a:latin typeface="Tempus Sans ITC" panose="04020404030D07020202" pitchFamily="82" charset="0"/>
              <a:ea typeface="Comic Sans MS"/>
              <a:cs typeface="Comic Sans MS"/>
            </a:endParaRPr>
          </a:p>
          <a:p>
            <a:pPr marL="457200" algn="l"/>
            <a:r>
              <a:rPr lang="en" sz="2000" b="1" dirty="0">
                <a:solidFill>
                  <a:srgbClr val="002060"/>
                </a:solidFill>
                <a:latin typeface="Tempus Sans ITC"/>
                <a:ea typeface="Comic Sans MS"/>
                <a:cs typeface="Comic Sans MS"/>
              </a:rPr>
              <a:t>9.00 Register and dinner register, completing morning tasks</a:t>
            </a:r>
            <a:br>
              <a:rPr lang="en" sz="2000" b="1" dirty="0">
                <a:latin typeface="Tempus Sans ITC"/>
                <a:ea typeface="Comic Sans MS"/>
                <a:cs typeface="Comic Sans MS"/>
              </a:rPr>
            </a:br>
            <a:r>
              <a:rPr lang="en" sz="2000" b="1" dirty="0">
                <a:solidFill>
                  <a:srgbClr val="002060"/>
                </a:solidFill>
                <a:latin typeface="Tempus Sans ITC"/>
                <a:ea typeface="Comic Sans MS"/>
                <a:cs typeface="Comic Sans MS"/>
              </a:rPr>
              <a:t>9.10 Worship</a:t>
            </a:r>
            <a:br>
              <a:rPr lang="en" sz="2000" b="1" dirty="0">
                <a:latin typeface="Tempus Sans ITC"/>
                <a:ea typeface="Comic Sans MS"/>
                <a:cs typeface="Comic Sans MS"/>
              </a:rPr>
            </a:br>
            <a:r>
              <a:rPr lang="en" sz="2000" b="1" dirty="0">
                <a:solidFill>
                  <a:srgbClr val="002060"/>
                </a:solidFill>
                <a:latin typeface="Tempus Sans ITC"/>
                <a:ea typeface="Comic Sans MS"/>
                <a:cs typeface="Comic Sans MS"/>
              </a:rPr>
              <a:t>9.30 Superhero Spelling / Phonics / Guided Reading</a:t>
            </a:r>
            <a:br>
              <a:rPr lang="en" sz="2000" b="1" dirty="0">
                <a:latin typeface="Tempus Sans ITC"/>
                <a:ea typeface="Comic Sans MS"/>
                <a:cs typeface="Comic Sans MS"/>
              </a:rPr>
            </a:br>
            <a:r>
              <a:rPr lang="en" sz="2000" b="1" dirty="0">
                <a:solidFill>
                  <a:srgbClr val="002060"/>
                </a:solidFill>
                <a:latin typeface="Tempus Sans ITC"/>
                <a:ea typeface="Comic Sans MS"/>
                <a:cs typeface="Comic Sans MS"/>
              </a:rPr>
              <a:t>10.00  </a:t>
            </a:r>
            <a:r>
              <a:rPr lang="en" sz="2000" b="1" dirty="0" err="1">
                <a:solidFill>
                  <a:srgbClr val="002060"/>
                </a:solidFill>
                <a:latin typeface="Tempus Sans ITC"/>
                <a:ea typeface="Comic Sans MS"/>
                <a:cs typeface="Comic Sans MS"/>
              </a:rPr>
              <a:t>Maths</a:t>
            </a:r>
            <a:r>
              <a:rPr lang="en" sz="2000" b="1" dirty="0">
                <a:solidFill>
                  <a:srgbClr val="002060"/>
                </a:solidFill>
                <a:latin typeface="Tempus Sans ITC"/>
                <a:ea typeface="Comic Sans MS"/>
                <a:cs typeface="Comic Sans MS"/>
              </a:rPr>
              <a:t> / literacy</a:t>
            </a:r>
            <a:br>
              <a:rPr lang="en" sz="2000" b="1" dirty="0">
                <a:latin typeface="Tempus Sans ITC"/>
                <a:ea typeface="Comic Sans MS"/>
                <a:cs typeface="Comic Sans MS"/>
              </a:rPr>
            </a:br>
            <a:r>
              <a:rPr lang="en" sz="2000" b="1" dirty="0">
                <a:solidFill>
                  <a:srgbClr val="002060"/>
                </a:solidFill>
                <a:latin typeface="Tempus Sans ITC"/>
                <a:ea typeface="Comic Sans MS"/>
                <a:cs typeface="Comic Sans MS"/>
              </a:rPr>
              <a:t>10.45 -Break time</a:t>
            </a:r>
            <a:br>
              <a:rPr lang="en" sz="2000" b="1" dirty="0">
                <a:latin typeface="Tempus Sans ITC"/>
                <a:ea typeface="Comic Sans MS"/>
                <a:cs typeface="Comic Sans MS"/>
              </a:rPr>
            </a:br>
            <a:r>
              <a:rPr lang="en" sz="2000" b="1" dirty="0">
                <a:solidFill>
                  <a:srgbClr val="002060"/>
                </a:solidFill>
                <a:latin typeface="Tempus Sans ITC"/>
                <a:ea typeface="Comic Sans MS"/>
                <a:cs typeface="Comic Sans MS"/>
              </a:rPr>
              <a:t>11.00- Cymraeg Bob Dydd</a:t>
            </a:r>
            <a:br>
              <a:rPr lang="en" sz="2000" b="1" dirty="0">
                <a:latin typeface="Tempus Sans ITC"/>
                <a:ea typeface="Comic Sans MS"/>
                <a:cs typeface="Comic Sans MS"/>
              </a:rPr>
            </a:br>
            <a:r>
              <a:rPr lang="en" sz="2000" b="1" dirty="0">
                <a:solidFill>
                  <a:srgbClr val="002060"/>
                </a:solidFill>
                <a:latin typeface="Tempus Sans ITC"/>
                <a:ea typeface="Comic Sans MS"/>
                <a:cs typeface="Comic Sans MS"/>
              </a:rPr>
              <a:t>11.20 - Maths / literacy</a:t>
            </a:r>
            <a:br>
              <a:rPr lang="en-US" b="1" dirty="0"/>
            </a:br>
            <a:r>
              <a:rPr lang="en" sz="2000" b="1" dirty="0">
                <a:solidFill>
                  <a:srgbClr val="002060"/>
                </a:solidFill>
                <a:latin typeface="Tempus Sans ITC"/>
              </a:rPr>
              <a:t>12.30  - Dinner</a:t>
            </a:r>
            <a:br>
              <a:rPr lang="en" sz="2000" b="1" dirty="0">
                <a:latin typeface="Tempus Sans ITC"/>
              </a:rPr>
            </a:br>
            <a:r>
              <a:rPr lang="en" sz="2000" b="1" dirty="0">
                <a:solidFill>
                  <a:srgbClr val="002060"/>
                </a:solidFill>
                <a:latin typeface="Tempus Sans ITC"/>
              </a:rPr>
              <a:t>1.30 - Register and Big Maths groups</a:t>
            </a:r>
            <a:br>
              <a:rPr lang="en" sz="2000" b="1" dirty="0">
                <a:latin typeface="Tempus Sans ITC"/>
              </a:rPr>
            </a:br>
            <a:r>
              <a:rPr lang="en" sz="2000" b="1" dirty="0">
                <a:solidFill>
                  <a:srgbClr val="002060"/>
                </a:solidFill>
                <a:latin typeface="Tempus Sans ITC"/>
              </a:rPr>
              <a:t>2.00 Inquiry /D.C.F./R.V.E</a:t>
            </a:r>
            <a:br>
              <a:rPr lang="en" sz="2000" b="1" dirty="0">
                <a:latin typeface="Tempus Sans ITC"/>
              </a:rPr>
            </a:br>
            <a:r>
              <a:rPr lang="en" sz="2000" b="1" dirty="0">
                <a:solidFill>
                  <a:srgbClr val="002060"/>
                </a:solidFill>
                <a:latin typeface="Tempus Sans ITC"/>
              </a:rPr>
              <a:t>3.20 - Home time</a:t>
            </a:r>
            <a:endParaRPr lang="en" sz="2000" b="1" dirty="0">
              <a:latin typeface="Tempus Sans ITC"/>
              <a:ea typeface="Comic Sans MS"/>
            </a:endParaRPr>
          </a:p>
          <a:p>
            <a:pPr marL="2743200" lvl="0" indent="0" algn="l" rtl="0">
              <a:spcBef>
                <a:spcPts val="0"/>
              </a:spcBef>
              <a:spcAft>
                <a:spcPts val="0"/>
              </a:spcAft>
              <a:buNone/>
            </a:pPr>
            <a:endParaRPr sz="3000" dirty="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184B4F18-6BF0-3B14-9416-7DE37B03AA3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EA0E5C29-236E-BA9D-EE70-4FE92D1DCFF4}"/>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63F7F969-3D82-EC30-CB96-17C4A9B4102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6429F8A6-3604-817C-949F-C97C3601C8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08112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2084909"/>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dirty="0">
              <a:solidFill>
                <a:srgbClr val="6D9CFA"/>
              </a:solidFill>
            </a:endParaRPr>
          </a:p>
          <a:p>
            <a:pPr marL="0" lvl="0" indent="0" rtl="0">
              <a:spcBef>
                <a:spcPts val="0"/>
              </a:spcBef>
              <a:spcAft>
                <a:spcPts val="0"/>
              </a:spcAft>
              <a:buNone/>
            </a:pPr>
            <a:r>
              <a:rPr lang="en"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8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bisy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a:t>
            </a:r>
            <a:endParaRPr sz="1600" dirty="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dirty="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dirty="0">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algn="l"/>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the </a:t>
            </a:r>
            <a:r>
              <a:rPr lang="en" sz="1600" dirty="0" err="1">
                <a:solidFill>
                  <a:srgbClr val="002060"/>
                </a:solidFill>
                <a:latin typeface="Tempus Sans ITC"/>
                <a:ea typeface="Cascadia Mono" panose="020B0609020000020004" pitchFamily="49" charset="0"/>
                <a:cs typeface="Cascadia Mono" panose="020B0609020000020004" pitchFamily="49" charset="0"/>
                <a:sym typeface="Comic Sans MS"/>
              </a:rPr>
              <a:t>the</a:t>
            </a:r>
            <a:r>
              <a:rPr lang="en" sz="1600" dirty="0">
                <a:solidFill>
                  <a:srgbClr val="002060"/>
                </a:solidFill>
                <a:latin typeface="Tempus Sans ITC"/>
                <a:ea typeface="Cascadia Mono" panose="020B0609020000020004" pitchFamily="49" charset="0"/>
                <a:cs typeface="Cascadia Mono" panose="020B0609020000020004" pitchFamily="49" charset="0"/>
                <a:sym typeface="Comic Sans MS"/>
              </a:rPr>
              <a:t> main junior 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a:t>
            </a:r>
            <a:endParaRPr sz="1600" dirty="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687550"/>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solidFill>
                <a:srgbClr val="002060"/>
              </a:solidFill>
              <a:latin typeface="Tempus Sans ITC"/>
            </a:endParaRPr>
          </a:p>
          <a:p>
            <a:r>
              <a:rPr lang="en" sz="2800" b="1" u="sng" dirty="0">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School Uniform</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must be worn every day. Please ensure all items are clearly labelled with your child’s name as they can be easily lost or misplaced and this helps us to reunite them with their owner.</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marL="0" lvl="0" indent="0" algn="l" rtl="0">
              <a:spcBef>
                <a:spcPts val="0"/>
              </a:spcBef>
              <a:spcAft>
                <a:spcPts val="0"/>
              </a:spcAft>
              <a:buNone/>
            </a:pPr>
            <a:endParaRPr sz="1500">
              <a:solidFill>
                <a:srgbClr val="002060"/>
              </a:solidFill>
              <a:latin typeface="Tempus Sans ITC"/>
              <a:ea typeface="Comic Sans MS"/>
              <a:cs typeface="Comic Sans MS"/>
              <a:sym typeface="Comic Sans MS"/>
            </a:endParaRPr>
          </a:p>
          <a:p>
            <a:pPr algn="l"/>
            <a:r>
              <a:rPr lang="en" sz="2300" b="1" dirty="0">
                <a:solidFill>
                  <a:srgbClr val="002060"/>
                </a:solidFill>
                <a:latin typeface="Tempus Sans ITC"/>
                <a:ea typeface="Comic Sans MS"/>
                <a:cs typeface="Comic Sans MS"/>
                <a:sym typeface="Comic Sans MS"/>
              </a:rPr>
              <a:t>PE Kit</a:t>
            </a:r>
            <a:r>
              <a:rPr lang="en" sz="1600" dirty="0">
                <a:solidFill>
                  <a:srgbClr val="002060"/>
                </a:solidFill>
                <a:latin typeface="Tempus Sans ITC"/>
                <a:ea typeface="Comic Sans MS"/>
                <a:cs typeface="Comic Sans MS"/>
                <a:sym typeface="Comic Sans MS"/>
              </a:rPr>
              <a:t> </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This should be worn to school on their PE day, which is FRIDAY</a:t>
            </a:r>
            <a:r>
              <a:rPr lang="en" sz="1600" b="1" dirty="0">
                <a:solidFill>
                  <a:srgbClr val="002060"/>
                </a:solidFill>
                <a:latin typeface="Tempus Sans ITC"/>
                <a:ea typeface="Comic Sans MS"/>
                <a:cs typeface="Comic Sans MS"/>
                <a:sym typeface="Comic Sans MS"/>
              </a:rPr>
              <a:t>. </a:t>
            </a:r>
            <a:r>
              <a:rPr lang="en" sz="1600" dirty="0">
                <a:solidFill>
                  <a:srgbClr val="002060"/>
                </a:solidFill>
                <a:latin typeface="Tempus Sans ITC"/>
                <a:ea typeface="Comic Sans MS"/>
                <a:cs typeface="Comic Sans MS"/>
                <a:sym typeface="Comic Sans MS"/>
              </a:rPr>
              <a:t>Swimming takes place in the Summer Term.</a:t>
            </a:r>
            <a:r>
              <a:rPr lang="en" sz="1600" b="1" dirty="0">
                <a:solidFill>
                  <a:srgbClr val="002060"/>
                </a:solidFill>
                <a:latin typeface="Tempus Sans ITC"/>
                <a:ea typeface="Comic Sans MS"/>
                <a:cs typeface="Comic Sans MS"/>
                <a:sym typeface="Comic Sans MS"/>
              </a:rPr>
              <a:t> </a:t>
            </a: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Snack</a:t>
            </a:r>
            <a:endParaRPr sz="2300" b="1"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Children may  bring</a:t>
            </a:r>
            <a:r>
              <a:rPr lang="en" sz="1600" b="1" dirty="0">
                <a:solidFill>
                  <a:srgbClr val="004B53"/>
                </a:solidFill>
                <a:latin typeface="Tempus Sans ITC"/>
                <a:ea typeface="Comic Sans MS"/>
                <a:cs typeface="Comic Sans MS"/>
                <a:sym typeface="Comic Sans MS"/>
              </a:rPr>
              <a:t> their own </a:t>
            </a:r>
            <a:r>
              <a:rPr lang="en" sz="1600" u="sng" dirty="0">
                <a:solidFill>
                  <a:srgbClr val="004B53"/>
                </a:solidFill>
                <a:latin typeface="Tempus Sans ITC"/>
                <a:ea typeface="Comic Sans MS"/>
                <a:cs typeface="Comic Sans MS"/>
                <a:sym typeface="Comic Sans MS"/>
              </a:rPr>
              <a:t>healthy</a:t>
            </a:r>
            <a:r>
              <a:rPr lang="en" sz="1600" dirty="0">
                <a:solidFill>
                  <a:srgbClr val="004B53"/>
                </a:solidFill>
                <a:latin typeface="Tempus Sans ITC"/>
                <a:ea typeface="Comic Sans MS"/>
                <a:cs typeface="Comic Sans MS"/>
                <a:sym typeface="Comic Sans MS"/>
              </a:rPr>
              <a:t> snack to eat mid morning - this should be fruit or veg.</a:t>
            </a:r>
            <a:endParaRPr lang="en" sz="1600" dirty="0">
              <a:latin typeface="Tempus Sans ITC"/>
              <a:ea typeface="Comic Sans MS"/>
              <a:cs typeface="Comic Sans MS"/>
            </a:endParaRPr>
          </a:p>
          <a:p>
            <a:pPr marL="0" lvl="0" indent="0" algn="l" rtl="0">
              <a:spcBef>
                <a:spcPts val="0"/>
              </a:spcBef>
              <a:spcAft>
                <a:spcPts val="0"/>
              </a:spcAft>
              <a:buClr>
                <a:schemeClr val="dk1"/>
              </a:buClr>
              <a:buSzPts val="1100"/>
              <a:buFont typeface="Arial"/>
              <a:buNone/>
            </a:pP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dirty="0">
                <a:solidFill>
                  <a:srgbClr val="004B53"/>
                </a:solidFill>
                <a:latin typeface="Tempus Sans ITC"/>
                <a:ea typeface="Comic Sans MS"/>
                <a:cs typeface="Comic Sans MS"/>
                <a:sym typeface="Comic Sans MS"/>
              </a:rPr>
              <a:t>Lunch</a:t>
            </a:r>
            <a:endParaRPr sz="2300" dirty="0">
              <a:solidFill>
                <a:srgbClr val="004B53"/>
              </a:solidFill>
              <a:latin typeface="Tempus Sans ITC"/>
              <a:ea typeface="Comic Sans MS"/>
              <a:cs typeface="Comic Sans MS"/>
              <a:sym typeface="Comic Sans MS"/>
            </a:endParaRPr>
          </a:p>
          <a:p>
            <a:pPr algn="l"/>
            <a:r>
              <a:rPr lang="en" sz="1600" dirty="0">
                <a:solidFill>
                  <a:srgbClr val="004B53"/>
                </a:solidFill>
                <a:latin typeface="Tempus Sans ITC"/>
                <a:ea typeface="Comic Sans MS"/>
                <a:cs typeface="Comic Sans MS"/>
                <a:sym typeface="Comic Sans MS"/>
              </a:rPr>
              <a:t>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11700" y="1802216"/>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algn="l"/>
            <a:r>
              <a:rPr lang="en" sz="2300" b="1" dirty="0">
                <a:solidFill>
                  <a:srgbClr val="004B53"/>
                </a:solidFill>
                <a:latin typeface="Tempus Sans ITC"/>
                <a:ea typeface="Comic Sans MS"/>
                <a:cs typeface="Comic Sans MS"/>
                <a:sym typeface="Comic Sans MS"/>
              </a:rPr>
              <a:t>Water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All children need to bring in a reusable bottle to drink WATER throughout the day, these may be refilled as necessary throughout the day.</a:t>
            </a:r>
            <a:br>
              <a:rPr lang="en" sz="1600" dirty="0">
                <a:latin typeface="Tempus Sans ITC"/>
                <a:ea typeface="Comic Sans MS"/>
                <a:cs typeface="Comic Sans MS"/>
              </a:rPr>
            </a:br>
            <a:endParaRPr lang="en-US" sz="160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Hats, Coats and Gloves </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ensure your children clothing suitable for the weather, especially a warm, waterproof coat every day - we will continue to spend a lot of time outdoors.</a:t>
            </a:r>
            <a:endParaRPr lang="en-US" sz="1600" dirty="0">
              <a:solidFill>
                <a:srgbClr val="000000"/>
              </a:solidFill>
              <a:latin typeface="Tempus Sans ITC"/>
              <a:ea typeface="Comic Sans MS"/>
              <a:cs typeface="Comic Sans MS"/>
            </a:endParaRPr>
          </a:p>
          <a:p>
            <a:pPr algn="l"/>
            <a:endParaRPr lang="en-US" sz="1600" dirty="0">
              <a:solidFill>
                <a:srgbClr val="000000"/>
              </a:solidFill>
              <a:latin typeface="Tempus Sans ITC"/>
              <a:ea typeface="Comic Sans MS"/>
              <a:cs typeface="Comic Sans MS"/>
            </a:endParaRPr>
          </a:p>
          <a:p>
            <a:pPr algn="l"/>
            <a:r>
              <a:rPr lang="en" sz="2300" b="1" dirty="0">
                <a:solidFill>
                  <a:srgbClr val="004B53"/>
                </a:solidFill>
                <a:latin typeface="Tempus Sans ITC"/>
                <a:ea typeface="Comic Sans MS"/>
                <a:cs typeface="Comic Sans MS"/>
                <a:sym typeface="Comic Sans MS"/>
              </a:rPr>
              <a:t>Book Folder</a:t>
            </a:r>
            <a:endParaRPr lang="en-US" sz="2300" dirty="0">
              <a:solidFill>
                <a:srgbClr val="000000"/>
              </a:solidFill>
              <a:latin typeface="Tempus Sans ITC"/>
              <a:ea typeface="Comic Sans MS"/>
              <a:cs typeface="Comic Sans MS"/>
            </a:endParaRPr>
          </a:p>
          <a:p>
            <a:pPr algn="l"/>
            <a:r>
              <a:rPr lang="en" sz="1600" dirty="0">
                <a:solidFill>
                  <a:srgbClr val="004B53"/>
                </a:solidFill>
                <a:latin typeface="Tempus Sans ITC"/>
                <a:ea typeface="Comic Sans MS"/>
                <a:cs typeface="Comic Sans MS"/>
                <a:sym typeface="Comic Sans MS"/>
              </a:rPr>
              <a:t>Please bring this into school EVERY DAY and please practice reading together at home.</a:t>
            </a:r>
            <a:br>
              <a:rPr lang="en" sz="1600" dirty="0">
                <a:solidFill>
                  <a:srgbClr val="004B53"/>
                </a:solidFill>
                <a:latin typeface="Tempus Sans ITC"/>
                <a:ea typeface="Comic Sans MS"/>
                <a:cs typeface="Comic Sans MS"/>
                <a:sym typeface="Comic Sans MS"/>
              </a:rPr>
            </a:br>
            <a:r>
              <a:rPr lang="en" sz="1600" dirty="0">
                <a:solidFill>
                  <a:srgbClr val="004B53"/>
                </a:solidFill>
                <a:latin typeface="Tempus Sans ITC"/>
                <a:ea typeface="Comic Sans MS"/>
                <a:cs typeface="Comic Sans MS"/>
                <a:sym typeface="Comic Sans MS"/>
              </a:rPr>
              <a:t> </a:t>
            </a:r>
            <a:r>
              <a:rPr lang="en" sz="1600" b="1" dirty="0">
                <a:solidFill>
                  <a:srgbClr val="004B53"/>
                </a:solidFill>
                <a:latin typeface="Tempus Sans ITC"/>
                <a:ea typeface="Comic Sans MS"/>
                <a:cs typeface="Comic Sans MS"/>
                <a:sym typeface="Comic Sans MS"/>
              </a:rPr>
              <a:t>Reading at home every week is essential - a little every day goes a long way and REALLY makes a difference!</a:t>
            </a:r>
            <a:endParaRPr lang="en-US" sz="1600" dirty="0">
              <a:solidFill>
                <a:srgbClr val="000000"/>
              </a:solidFill>
              <a:latin typeface="Tempus Sans ITC"/>
              <a:ea typeface="Comic Sans MS"/>
              <a:cs typeface="Comic Sans MS"/>
            </a:endParaRPr>
          </a:p>
          <a:p>
            <a:pPr marL="0" lvl="0" indent="0" algn="l">
              <a:spcBef>
                <a:spcPts val="0"/>
              </a:spcBef>
              <a:spcAft>
                <a:spcPts val="0"/>
              </a:spcAft>
              <a:buSzPts val="1100"/>
              <a:buNone/>
            </a:pPr>
            <a:endParaRPr lang="en" sz="2300" b="1" dirty="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887573"/>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900" dirty="0">
              <a:solidFill>
                <a:srgbClr val="002060"/>
              </a:solidFill>
              <a:latin typeface="Tempus Sans ITC"/>
              <a:ea typeface="Comic Sans MS"/>
              <a:cs typeface="Comic Sans MS"/>
            </a:endParaRPr>
          </a:p>
          <a:p>
            <a:pPr algn="l"/>
            <a:br>
              <a:rPr lang="en" sz="2300" b="1" dirty="0">
                <a:solidFill>
                  <a:srgbClr val="002060"/>
                </a:solidFill>
                <a:latin typeface="Tempus Sans ITC"/>
                <a:ea typeface="Comic Sans MS"/>
                <a:cs typeface="Comic Sans MS"/>
              </a:rPr>
            </a:br>
            <a:r>
              <a:rPr lang="en" sz="2300" b="1" dirty="0">
                <a:solidFill>
                  <a:srgbClr val="002060"/>
                </a:solidFill>
                <a:latin typeface="Tempus Sans ITC"/>
                <a:ea typeface="Comic Sans MS"/>
                <a:cs typeface="Comic Sans MS"/>
              </a:rPr>
              <a:t>Teacher email addresses</a:t>
            </a:r>
          </a:p>
          <a:p>
            <a:pPr algn="l"/>
            <a:r>
              <a:rPr lang="en" sz="1600" dirty="0">
                <a:solidFill>
                  <a:srgbClr val="002060"/>
                </a:solidFill>
                <a:latin typeface="Tempus Sans ITC"/>
                <a:ea typeface="Comic Sans MS"/>
                <a:cs typeface="Comic Sans MS"/>
                <a:sym typeface="Comic Sans MS"/>
              </a:rPr>
              <a:t>I can be contacted via </a:t>
            </a:r>
            <a:r>
              <a:rPr lang="en" sz="1600" dirty="0">
                <a:solidFill>
                  <a:srgbClr val="002060"/>
                </a:solidFill>
                <a:latin typeface="Tempus Sans ITC"/>
                <a:ea typeface="Comic Sans MS"/>
                <a:cs typeface="Comic Sans MS"/>
                <a:sym typeface="Comic Sans MS"/>
                <a:hlinkClick r:id="rId3"/>
              </a:rPr>
              <a:t>palmerj33@hwbcymru.net</a:t>
            </a:r>
            <a:r>
              <a:rPr lang="en" sz="1600" dirty="0">
                <a:solidFill>
                  <a:srgbClr val="002060"/>
                </a:solidFill>
                <a:latin typeface="Tempus Sans ITC"/>
                <a:ea typeface="Comic Sans MS"/>
                <a:cs typeface="Comic Sans MS"/>
                <a:sym typeface="Comic Sans MS"/>
              </a:rPr>
              <a:t>  However, during school hours, I am working with your children and may not pick up your email straight away. Any urgent information or messages should go directly to the school office,</a:t>
            </a:r>
            <a:br>
              <a:rPr lang="en" sz="1600" dirty="0">
                <a:solidFill>
                  <a:srgbClr val="002060"/>
                </a:solidFill>
                <a:latin typeface="Tempus Sans ITC"/>
                <a:ea typeface="Comic Sans MS"/>
                <a:cs typeface="Comic Sans MS"/>
                <a:sym typeface="Comic Sans MS"/>
              </a:rPr>
            </a:br>
            <a:br>
              <a:rPr lang="en" sz="1600" dirty="0">
                <a:latin typeface="Tempus Sans ITC"/>
                <a:ea typeface="Comic Sans MS"/>
                <a:cs typeface="Comic Sans MS"/>
              </a:rPr>
            </a:br>
            <a:r>
              <a:rPr lang="en" sz="800" dirty="0">
                <a:solidFill>
                  <a:srgbClr val="002060"/>
                </a:solidFill>
                <a:latin typeface="Tempus Sans ITC"/>
                <a:ea typeface="Comic Sans MS"/>
                <a:cs typeface="Comic Sans MS"/>
              </a:rPr>
              <a:t> </a:t>
            </a:r>
            <a:r>
              <a:rPr lang="en" sz="2400" b="1" dirty="0">
                <a:solidFill>
                  <a:srgbClr val="002060"/>
                </a:solidFill>
                <a:latin typeface="Tempus Sans ITC"/>
                <a:ea typeface="Comic Sans MS"/>
                <a:cs typeface="Comic Sans MS"/>
                <a:sym typeface="Comic Sans MS"/>
              </a:rPr>
              <a:t>School Website</a:t>
            </a:r>
            <a:r>
              <a:rPr lang="en" sz="1800" b="1" dirty="0">
                <a:solidFill>
                  <a:srgbClr val="002060"/>
                </a:solidFill>
                <a:latin typeface="Tempus Sans ITC"/>
                <a:ea typeface="Comic Sans MS"/>
                <a:cs typeface="Comic Sans MS"/>
                <a:sym typeface="Comic Sans MS"/>
              </a:rPr>
              <a:t> </a:t>
            </a:r>
            <a:br>
              <a:rPr lang="en" sz="1800" b="1" dirty="0">
                <a:latin typeface="Tempus Sans ITC"/>
                <a:ea typeface="Comic Sans MS"/>
                <a:cs typeface="Comic Sans MS"/>
              </a:rPr>
            </a:br>
            <a:r>
              <a:rPr lang="en" sz="1600" dirty="0">
                <a:solidFill>
                  <a:srgbClr val="002060"/>
                </a:solidFill>
                <a:latin typeface="Tempus Sans ITC"/>
                <a:ea typeface="Comic Sans MS"/>
                <a:cs typeface="Comic Sans MS"/>
              </a:rPr>
              <a:t>Information is regularly published on the school website -</a:t>
            </a:r>
            <a:r>
              <a:rPr lang="en" sz="1600" dirty="0">
                <a:solidFill>
                  <a:srgbClr val="002060"/>
                </a:solidFill>
                <a:latin typeface="Tempus Sans ITC"/>
                <a:ea typeface="Comic Sans MS"/>
                <a:cs typeface="Comic Sans MS"/>
                <a:sym typeface="Comic Sans MS"/>
              </a:rPr>
              <a:t> </a:t>
            </a:r>
            <a:r>
              <a:rPr lang="en" sz="1600" u="sng" dirty="0">
                <a:solidFill>
                  <a:srgbClr val="0070C0"/>
                </a:solidFill>
                <a:latin typeface="Tempus Sans ITC"/>
                <a:ea typeface="Comic Sans MS"/>
                <a:cs typeface="Comic Sans MS"/>
                <a:sym typeface="Comic Sans MS"/>
                <a:hlinkClick r:id="rId4"/>
              </a:rPr>
              <a:t>www.aberdaretownciwprimary.com</a:t>
            </a:r>
            <a:br>
              <a:rPr lang="en" sz="1600" u="sng" dirty="0">
                <a:latin typeface="Tempus Sans ITC"/>
                <a:ea typeface="Comic Sans MS"/>
                <a:cs typeface="Comic Sans MS"/>
                <a:sym typeface="Comic Sans MS"/>
              </a:rPr>
            </a:br>
            <a:br>
              <a:rPr lang="en" sz="1600" u="sng" dirty="0">
                <a:solidFill>
                  <a:srgbClr val="0070C0"/>
                </a:solidFill>
                <a:latin typeface="Tempus Sans ITC"/>
                <a:ea typeface="Comic Sans MS"/>
                <a:cs typeface="Comic Sans MS"/>
              </a:rPr>
            </a:br>
            <a:r>
              <a:rPr lang="en" sz="2400" b="1" dirty="0">
                <a:solidFill>
                  <a:srgbClr val="002060"/>
                </a:solidFill>
                <a:latin typeface="Tempus Sans ITC"/>
                <a:ea typeface="Comic Sans MS"/>
                <a:cs typeface="Comic Sans MS"/>
                <a:sym typeface="Comic Sans MS"/>
              </a:rPr>
              <a:t>Class Dojo</a:t>
            </a:r>
            <a:br>
              <a:rPr lang="en" sz="24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Parents can see the reward points that your child earns in school and can directly message </a:t>
            </a:r>
            <a:r>
              <a:rPr lang="en" sz="1600" dirty="0" err="1">
                <a:solidFill>
                  <a:srgbClr val="002060"/>
                </a:solidFill>
                <a:latin typeface="Tempus Sans ITC"/>
                <a:ea typeface="Comic Sans MS"/>
                <a:cs typeface="Comic Sans MS"/>
                <a:sym typeface="Comic Sans MS"/>
              </a:rPr>
              <a:t>Mrs</a:t>
            </a:r>
            <a:r>
              <a:rPr lang="en" sz="1600" dirty="0">
                <a:solidFill>
                  <a:srgbClr val="002060"/>
                </a:solidFill>
                <a:latin typeface="Tempus Sans ITC"/>
                <a:ea typeface="Comic Sans MS"/>
                <a:cs typeface="Comic Sans MS"/>
                <a:sym typeface="Comic Sans MS"/>
              </a:rPr>
              <a:t> Walters via ClassDojo. School policy is that teachers cannot be contacted directly via ClassDojo.</a:t>
            </a:r>
            <a:endParaRPr lang="en" sz="1600" dirty="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dirty="0">
                <a:solidFill>
                  <a:srgbClr val="002060"/>
                </a:solidFill>
                <a:latin typeface="Tempus Sans ITC"/>
                <a:ea typeface="Comic Sans MS"/>
                <a:cs typeface="Comic Sans MS"/>
                <a:sym typeface="Comic Sans MS"/>
              </a:rPr>
              <a:t>Keeping in Touch</a:t>
            </a:r>
            <a:endParaRPr lang="en-US" sz="2800" b="1" u="sng" dirty="0">
              <a:solidFill>
                <a:srgbClr val="002060"/>
              </a:solidFill>
              <a:latin typeface="Tempus Sans ITC"/>
              <a:ea typeface="Comic Sans MS"/>
              <a:cs typeface="Comic Sans MS"/>
            </a:endParaRPr>
          </a:p>
          <a:p>
            <a:pPr marL="0" lvl="0" indent="0" algn="l" rtl="0">
              <a:spcBef>
                <a:spcPts val="0"/>
              </a:spcBef>
              <a:spcAft>
                <a:spcPts val="0"/>
              </a:spcAft>
              <a:buNone/>
            </a:pPr>
            <a:endParaRPr sz="1800" dirty="0">
              <a:solidFill>
                <a:srgbClr val="002060"/>
              </a:solidFill>
              <a:latin typeface="Tempus Sans ITC"/>
              <a:ea typeface="Comic Sans MS"/>
              <a:cs typeface="Comic Sans MS"/>
            </a:endParaRPr>
          </a:p>
          <a:p>
            <a:pPr algn="l"/>
            <a:r>
              <a:rPr lang="en" sz="2300" b="1" dirty="0">
                <a:solidFill>
                  <a:srgbClr val="002060"/>
                </a:solidFill>
                <a:latin typeface="Tempus Sans ITC"/>
                <a:ea typeface="Comic Sans MS"/>
                <a:cs typeface="Comic Sans MS"/>
              </a:rPr>
              <a:t>Headteacher email address</a:t>
            </a:r>
          </a:p>
          <a:p>
            <a:pPr algn="l"/>
            <a:r>
              <a:rPr lang="en" sz="1600" dirty="0">
                <a:solidFill>
                  <a:srgbClr val="002060"/>
                </a:solidFill>
                <a:latin typeface="Tempus Sans ITC"/>
                <a:ea typeface="Comic Sans MS"/>
                <a:cs typeface="Comic Sans MS"/>
                <a:sym typeface="Comic Sans MS"/>
              </a:rPr>
              <a:t>If there is a query or concern that you feel cannot be addressed by the class teacher, please email Mrs Walters to arrange to discuss this further</a:t>
            </a:r>
            <a:r>
              <a:rPr lang="en" sz="1600" dirty="0">
                <a:solidFill>
                  <a:srgbClr val="002060"/>
                </a:solidFill>
                <a:latin typeface="Tempus Sans ITC"/>
                <a:ea typeface="Comic Sans MS"/>
                <a:cs typeface="Comic Sans MS"/>
              </a:rPr>
              <a:t>.</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2400" b="1" dirty="0">
                <a:solidFill>
                  <a:srgbClr val="002060"/>
                </a:solidFill>
                <a:latin typeface="Tempus Sans ITC"/>
                <a:ea typeface="Comic Sans MS"/>
                <a:cs typeface="Comic Sans MS"/>
              </a:rPr>
              <a:t>School Office</a:t>
            </a:r>
            <a:br>
              <a:rPr lang="en" sz="2400" b="1"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If you need to inform us that you child is absent from school or you have an urgent message, please contact </a:t>
            </a:r>
            <a:r>
              <a:rPr lang="en" sz="1600" dirty="0" err="1">
                <a:solidFill>
                  <a:srgbClr val="002060"/>
                </a:solidFill>
                <a:latin typeface="Tempus Sans ITC"/>
                <a:ea typeface="Comic Sans MS"/>
                <a:cs typeface="Comic Sans MS"/>
              </a:rPr>
              <a:t>Mrs</a:t>
            </a:r>
            <a:r>
              <a:rPr lang="en" sz="1600" dirty="0">
                <a:solidFill>
                  <a:srgbClr val="002060"/>
                </a:solidFill>
                <a:latin typeface="Tempus Sans ITC"/>
                <a:ea typeface="Comic Sans MS"/>
                <a:cs typeface="Comic Sans MS"/>
              </a:rPr>
              <a:t> Carter in the office. </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Telephone Number: (01685) 871520</a:t>
            </a: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Email address: admin@aberdaretownciwprimary.rctcbc.cymru</a:t>
            </a:r>
            <a:br>
              <a:rPr lang="en" sz="1600" dirty="0">
                <a:solidFill>
                  <a:srgbClr val="002060"/>
                </a:solidFill>
                <a:latin typeface="Tempus Sans ITC"/>
                <a:ea typeface="Comic Sans MS"/>
                <a:cs typeface="Comic Sans MS"/>
              </a:rPr>
            </a:br>
            <a:br>
              <a:rPr lang="en" sz="1600" dirty="0">
                <a:latin typeface="Tempus Sans ITC"/>
                <a:ea typeface="Comic Sans MS"/>
                <a:cs typeface="Comic Sans MS"/>
              </a:rPr>
            </a:b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Homework and Support</a:t>
            </a:r>
            <a:endParaRPr lang="en-US" sz="4000" u="sng">
              <a:solidFill>
                <a:srgbClr val="002060"/>
              </a:solidFill>
              <a:latin typeface="Tempus Sans ITC"/>
              <a:ea typeface="Comic Sans MS"/>
              <a:cs typeface="Comic Sans MS"/>
            </a:endParaRPr>
          </a:p>
          <a:p>
            <a:pPr marL="0" lvl="0" indent="0" algn="l" rtl="0">
              <a:spcBef>
                <a:spcPts val="0"/>
              </a:spcBef>
              <a:spcAft>
                <a:spcPts val="0"/>
              </a:spcAft>
              <a:buNone/>
            </a:pPr>
            <a:endParaRPr sz="1800">
              <a:solidFill>
                <a:srgbClr val="002060"/>
              </a:solidFill>
              <a:latin typeface="Tempus Sans ITC"/>
              <a:ea typeface="Comic Sans MS"/>
              <a:cs typeface="Comic Sans MS"/>
              <a:sym typeface="Comic Sans MS"/>
            </a:endParaRPr>
          </a:p>
          <a:p>
            <a:pPr algn="l"/>
            <a:r>
              <a:rPr lang="en" sz="1600" dirty="0">
                <a:solidFill>
                  <a:srgbClr val="002060"/>
                </a:solidFill>
                <a:latin typeface="Tempus Sans ITC"/>
                <a:ea typeface="Comic Sans MS"/>
                <a:cs typeface="Comic Sans MS"/>
                <a:sym typeface="Comic Sans MS"/>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shared via ClassDojo so keep an eye out for those. A times table of the fortnight will also be shared on Dojo. If there are specific areas of difficulty that require additional practice, your child's teacher will discuss this with you individually.</a:t>
            </a:r>
            <a:br>
              <a:rPr lang="en" sz="1600" dirty="0">
                <a:latin typeface="Tempus Sans ITC"/>
                <a:ea typeface="Comic Sans MS"/>
                <a:cs typeface="Comic Sans MS"/>
              </a:rPr>
            </a:br>
            <a:br>
              <a:rPr lang="en" sz="1600" dirty="0">
                <a:latin typeface="Tempus Sans ITC"/>
                <a:ea typeface="Comic Sans MS"/>
                <a:cs typeface="Comic Sans MS"/>
              </a:rPr>
            </a:br>
            <a:r>
              <a:rPr lang="en" sz="1600" dirty="0">
                <a:solidFill>
                  <a:srgbClr val="002060"/>
                </a:solidFill>
                <a:latin typeface="Tempus Sans ITC"/>
                <a:ea typeface="Comic Sans MS"/>
                <a:cs typeface="Comic Sans MS"/>
                <a:sym typeface="Comic Sans MS"/>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Please could children learn their HWB logins and be able to log in independently, this is really </a:t>
            </a:r>
            <a:r>
              <a:rPr lang="en" sz="1600">
                <a:solidFill>
                  <a:srgbClr val="002060"/>
                </a:solidFill>
                <a:latin typeface="Tempus Sans ITC"/>
                <a:ea typeface="Comic Sans MS"/>
                <a:cs typeface="Comic Sans MS"/>
              </a:rPr>
              <a:t>important as we use the laptops a lot in class.</a:t>
            </a:r>
            <a:endParaRPr lang="en"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dirty="0">
                <a:solidFill>
                  <a:srgbClr val="002060"/>
                </a:solidFill>
                <a:latin typeface="Tempus Sans ITC"/>
                <a:ea typeface="Comic Sans MS"/>
                <a:cs typeface="Comic Sans MS"/>
                <a:sym typeface="Comic Sans MS"/>
              </a:rPr>
              <a:t>Questions</a:t>
            </a:r>
            <a:br>
              <a:rPr lang="en" sz="2800" b="1" u="sng" dirty="0">
                <a:solidFill>
                  <a:srgbClr val="002060"/>
                </a:solidFill>
                <a:latin typeface="Tempus Sans ITC"/>
                <a:ea typeface="Comic Sans MS"/>
                <a:cs typeface="Comic Sans MS"/>
              </a:rPr>
            </a:br>
            <a:br>
              <a:rPr lang="en" sz="2800" b="1" u="sng" dirty="0">
                <a:latin typeface="Tempus Sans ITC"/>
                <a:ea typeface="Comic Sans MS"/>
                <a:cs typeface="Comic Sans MS"/>
                <a:sym typeface="Comic Sans MS"/>
              </a:rPr>
            </a:br>
            <a:r>
              <a:rPr lang="en" sz="1600" dirty="0">
                <a:solidFill>
                  <a:srgbClr val="002060"/>
                </a:solidFill>
                <a:latin typeface="Tempus Sans ITC"/>
                <a:ea typeface="Comic Sans MS"/>
                <a:cs typeface="Comic Sans MS"/>
                <a:sym typeface="Comic Sans MS"/>
              </a:rPr>
              <a:t>If you have any queries or concerns please stay behind after the presentation and take the opportunity to introduce yourself to your child's class teacher. They will be happy to help you.</a:t>
            </a: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br>
              <a:rPr lang="en" sz="1600" dirty="0">
                <a:solidFill>
                  <a:srgbClr val="002060"/>
                </a:solidFill>
                <a:latin typeface="Tempus Sans ITC"/>
                <a:ea typeface="Comic Sans MS"/>
                <a:cs typeface="Comic Sans MS"/>
              </a:rPr>
            </a:br>
            <a:r>
              <a:rPr lang="en" sz="1600" dirty="0">
                <a:solidFill>
                  <a:srgbClr val="002060"/>
                </a:solidFill>
                <a:latin typeface="Tempus Sans ITC"/>
                <a:ea typeface="Comic Sans MS"/>
                <a:cs typeface="Comic Sans MS"/>
              </a:rPr>
              <a:t>Many thanks for your time.</a:t>
            </a: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a:p>
            <a:pPr marL="0" lvl="0" indent="0" algn="ctr" rtl="0">
              <a:spcBef>
                <a:spcPts val="0"/>
              </a:spcBef>
              <a:spcAft>
                <a:spcPts val="0"/>
              </a:spcAft>
              <a:buNone/>
            </a:pPr>
            <a:endParaRPr sz="1600" dirty="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TotalTime>
  <Words>1703</Words>
  <Application>Microsoft Office PowerPoint</Application>
  <PresentationFormat>On-screen Show (16:9)</PresentationFormat>
  <Paragraphs>83</Paragraphs>
  <Slides>21</Slides>
  <Notes>21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Comic Sans MS</vt:lpstr>
      <vt:lpstr>Tempus Sans ITC</vt:lpstr>
      <vt:lpstr>Simple Light</vt:lpstr>
      <vt:lpstr>Croeso i Squirrels Blwyddyn 3/4 </vt:lpstr>
      <vt:lpstr> Staff in Progression Step 3  (Year 4, Year 5 and Year 6)  Teachers: Mrs Palmer, Mrs Hamlin, Mrs Manning and Miss Hipkiss  Teaching Assistants: Mrs Pittard - Readers  Other Support Staff/Teachers: Miss Edmunds, Mrs Driscoll and Mrs Samuel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Inquiry Based Learning  Autumn Term: Can our voices make a difference? Spring Term: Is the illustrator more important than the author? Summer Term: What are the benefits and challenges of growing our own food in Wales? </vt:lpstr>
      <vt:lpstr>What will my child be learning this term?  Maths: Block 1 -place value – Y4 up to 10,000, Y5 up to 100,000. Block 2 - addition and subtraction – using column method and counting on and back. Block 3 – multiplication and division  We will also cover some algebra, statistics and shape this term. Literacy Unit 1 – persuasive writing Unit 2 – narrative Unit 3 - recount Inquiry: Can our voices make a difference? This links to the Rights of the Child, we have a workshop from the Senedd for the children this week and a visit to the Mayor's Parlour in Pontypridd on 28th September. </vt:lpstr>
      <vt:lpstr>A day in the life of Squirrels class  9.00 Register and dinner register, completing morning tasks 9.10 Worship 9.30 Superhero Spelling / Phonics / Guided Reading 10.00  Maths / literacy 10.45 -Break time 11.00- Cymraeg Bob Dydd 11.20 - Maths / literacy 12.30  - Dinner 1.30 - Register and Big Maths groups 2.00 Inquiry /D.C.F./R.V.E 3.20 - Home time </vt:lpstr>
      <vt:lpstr> Start/End of Day  Morning drop off  Please drop off your children at the main school gate, located on Wind Street. We ask that those parents bringing their children to school in cars be considerate as the entrance can be bisy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the main junior yard from 3:20pm. If you would like to speak to us, please wait until all children have been safely dismissed. Children not picked up by 15:25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get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which is FRIDAY. Swimming takes place in the Summer Term. </vt:lpstr>
      <vt:lpstr>What should my child bring to school?  Snack Children may  bring their own healthy snack to eat mid morning - this should be fruit or veg.  Lunch Our lunch time is 12:30-13:30 and we go straight into the hall, followed by outdoor playtime.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throughout the day.  Hats, Coats and Gloves  Please ensure your children clothing suitable for the weather, especially a warm, waterproof coat every day - we will continue to spend a lot of time outdoors.  Book Folder Please bring this into school EVERY DAY and please practice reading together at home.  Reading at home every week is essential - a little every day goes a long way and REALLY makes a difference! </vt:lpstr>
      <vt:lpstr>Keeping in Touch   Teacher email addresses I can be contacted via palmerj33@hwbcymru.net  However, during school hours, I am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Mrs Carter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Spelling words being covered each week will also be shared via ClassDojo so keep an eye out for those. A times table of the fortnight will also be shared on Dojo. If there are specific areas of difficulty that require additional practice,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  Please could children learn their HWB logins and be able to log in independently, this is really important as we use the laptops a lot in class.</vt:lpstr>
      <vt:lpstr>Questions  If you have any queries or concerns please stay behind after the presentation and take the opportunity to introduce yourself to your child's class teacher. They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lastModifiedBy>R Charles (Aberdare Town CiW Primary School)</cp:lastModifiedBy>
  <cp:revision>854</cp:revision>
  <dcterms:modified xsi:type="dcterms:W3CDTF">2026-10-23T15:10:57Z</dcterms:modified>
</cp:coreProperties>
</file>