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78" r:id="rId5"/>
    <p:sldId id="279" r:id="rId6"/>
    <p:sldId id="273" r:id="rId7"/>
    <p:sldId id="262" r:id="rId8"/>
    <p:sldId id="277" r:id="rId9"/>
    <p:sldId id="264" r:id="rId10"/>
    <p:sldId id="265" r:id="rId11"/>
    <p:sldId id="266" r:id="rId12"/>
    <p:sldId id="274" r:id="rId13"/>
    <p:sldId id="268" r:id="rId14"/>
    <p:sldId id="276" r:id="rId15"/>
    <p:sldId id="269" r:id="rId16"/>
    <p:sldId id="280" r:id="rId17"/>
    <p:sldId id="271"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CE3B56-C284-17B8-1228-98733D86DC6A}" v="80" dt="2026-10-23T15:27:41.7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6" d="100"/>
          <a:sy n="76" d="100"/>
        </p:scale>
        <p:origin x="108"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D67E08-A2B6-4BDC-A777-10F83522A94C}" type="datetimeFigureOut">
              <a:t>10/23/2026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4FC269-88C3-4F32-BCFE-EB1909B97283}" type="slidenum">
              <a:t>‹#›</a:t>
            </a:fld>
            <a:endParaRPr lang="en-GB"/>
          </a:p>
        </p:txBody>
      </p:sp>
    </p:spTree>
    <p:extLst>
      <p:ext uri="{BB962C8B-B14F-4D97-AF65-F5344CB8AC3E}">
        <p14:creationId xmlns:p14="http://schemas.microsoft.com/office/powerpoint/2010/main" val="863374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51;g96cf88a9c7_0_0:notes">
            <a:extLst>
              <a:ext uri="{FF2B5EF4-FFF2-40B4-BE49-F238E27FC236}">
                <a16:creationId xmlns:a16="http://schemas.microsoft.com/office/drawing/2014/main" id="{8EC90400-C0E6-6574-925D-827C664072D9}"/>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52;g96cf88a9c7_0_0:notes">
            <a:extLst>
              <a:ext uri="{FF2B5EF4-FFF2-40B4-BE49-F238E27FC236}">
                <a16:creationId xmlns:a16="http://schemas.microsoft.com/office/drawing/2014/main" id="{D65C4C9F-77D4-7B7F-3CEA-8225EF39C5FE}"/>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64;p:notes">
            <a:extLst>
              <a:ext uri="{FF2B5EF4-FFF2-40B4-BE49-F238E27FC236}">
                <a16:creationId xmlns:a16="http://schemas.microsoft.com/office/drawing/2014/main" id="{1C151AD4-5924-DA00-9D35-FD1215BD8BA1}"/>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65;p:notes">
            <a:extLst>
              <a:ext uri="{FF2B5EF4-FFF2-40B4-BE49-F238E27FC236}">
                <a16:creationId xmlns:a16="http://schemas.microsoft.com/office/drawing/2014/main" id="{F6893E94-8863-B3F0-7C21-A8AFCC3D7E2C}"/>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99;g152df5ea5b1_0_0:notes">
            <a:extLst>
              <a:ext uri="{FF2B5EF4-FFF2-40B4-BE49-F238E27FC236}">
                <a16:creationId xmlns:a16="http://schemas.microsoft.com/office/drawing/2014/main" id="{86FEF835-2494-F00E-A62A-9E43B275A7BA}"/>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00;g152df5ea5b1_0_0:notes">
            <a:extLst>
              <a:ext uri="{FF2B5EF4-FFF2-40B4-BE49-F238E27FC236}">
                <a16:creationId xmlns:a16="http://schemas.microsoft.com/office/drawing/2014/main" id="{6526CA76-1C50-9321-FCDD-3857EDBD1269}"/>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99;g152df5ea5b1_0_0:notes">
            <a:extLst>
              <a:ext uri="{FF2B5EF4-FFF2-40B4-BE49-F238E27FC236}">
                <a16:creationId xmlns:a16="http://schemas.microsoft.com/office/drawing/2014/main" id="{3B2EFFD8-4F93-53D4-2AAF-B72C4478BFCA}"/>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00;g152df5ea5b1_0_0:notes">
            <a:extLst>
              <a:ext uri="{FF2B5EF4-FFF2-40B4-BE49-F238E27FC236}">
                <a16:creationId xmlns:a16="http://schemas.microsoft.com/office/drawing/2014/main" id="{1D96C8B6-AC3D-9845-4C19-F4F79FF6FA8B}"/>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99;g152df5ea5b1_0_0:notes">
            <a:extLst>
              <a:ext uri="{FF2B5EF4-FFF2-40B4-BE49-F238E27FC236}">
                <a16:creationId xmlns:a16="http://schemas.microsoft.com/office/drawing/2014/main" id="{06F495EE-BEE1-288B-2C5E-E8A5A8AF5839}"/>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00;g152df5ea5b1_0_0:notes">
            <a:extLst>
              <a:ext uri="{FF2B5EF4-FFF2-40B4-BE49-F238E27FC236}">
                <a16:creationId xmlns:a16="http://schemas.microsoft.com/office/drawing/2014/main" id="{22A891A6-1464-BA8D-1AC1-C1B664E55632}"/>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99;g152df5ea5b1_0_0:notes">
            <a:extLst>
              <a:ext uri="{FF2B5EF4-FFF2-40B4-BE49-F238E27FC236}">
                <a16:creationId xmlns:a16="http://schemas.microsoft.com/office/drawing/2014/main" id="{9E29C673-B59B-B6E9-29F8-52B67D46DB06}"/>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00;g152df5ea5b1_0_0:notes">
            <a:extLst>
              <a:ext uri="{FF2B5EF4-FFF2-40B4-BE49-F238E27FC236}">
                <a16:creationId xmlns:a16="http://schemas.microsoft.com/office/drawing/2014/main" id="{434601ED-0498-1A7B-D8AB-C0072E0FC0F4}"/>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07;g5ff203204e_3_8:notes">
            <a:extLst>
              <a:ext uri="{FF2B5EF4-FFF2-40B4-BE49-F238E27FC236}">
                <a16:creationId xmlns:a16="http://schemas.microsoft.com/office/drawing/2014/main" id="{9F3A3B9D-58A5-8826-19B7-340C9EC48F2B}"/>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08;g5ff203204e_3_8:notes">
            <a:extLst>
              <a:ext uri="{FF2B5EF4-FFF2-40B4-BE49-F238E27FC236}">
                <a16:creationId xmlns:a16="http://schemas.microsoft.com/office/drawing/2014/main" id="{7292C6FB-3AC5-79F8-468E-F7BFD9A0ABFB}"/>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13;g5ff203204e_3_44:notes">
            <a:extLst>
              <a:ext uri="{FF2B5EF4-FFF2-40B4-BE49-F238E27FC236}">
                <a16:creationId xmlns:a16="http://schemas.microsoft.com/office/drawing/2014/main" id="{B84A146B-BC2E-FBA8-9259-E8583E8A3D07}"/>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14;g5ff203204e_3_44:notes">
            <a:extLst>
              <a:ext uri="{FF2B5EF4-FFF2-40B4-BE49-F238E27FC236}">
                <a16:creationId xmlns:a16="http://schemas.microsoft.com/office/drawing/2014/main" id="{4CD719F2-F0AE-A621-29E8-36842CCBD735}"/>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19;g2fad186968d_0_0:notes">
            <a:extLst>
              <a:ext uri="{FF2B5EF4-FFF2-40B4-BE49-F238E27FC236}">
                <a16:creationId xmlns:a16="http://schemas.microsoft.com/office/drawing/2014/main" id="{1B819845-6D23-BB94-180E-616B2792FC80}"/>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20;g2fad186968d_0_0:notes">
            <a:extLst>
              <a:ext uri="{FF2B5EF4-FFF2-40B4-BE49-F238E27FC236}">
                <a16:creationId xmlns:a16="http://schemas.microsoft.com/office/drawing/2014/main" id="{D03ECADC-62A0-1F89-0B52-50B6B2DA4D0B}"/>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25;g2fade6828f7_0_16:notes">
            <a:extLst>
              <a:ext uri="{FF2B5EF4-FFF2-40B4-BE49-F238E27FC236}">
                <a16:creationId xmlns:a16="http://schemas.microsoft.com/office/drawing/2014/main" id="{4BB0CBC3-C6C7-D468-CA5C-A725C48C05E5}"/>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26;g2fade6828f7_0_16:notes">
            <a:extLst>
              <a:ext uri="{FF2B5EF4-FFF2-40B4-BE49-F238E27FC236}">
                <a16:creationId xmlns:a16="http://schemas.microsoft.com/office/drawing/2014/main" id="{04514139-F06B-6808-50D0-57FF609AA933}"/>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25;g2fade6828f7_0_16:notes">
            <a:extLst>
              <a:ext uri="{FF2B5EF4-FFF2-40B4-BE49-F238E27FC236}">
                <a16:creationId xmlns:a16="http://schemas.microsoft.com/office/drawing/2014/main" id="{BCB4C4B2-C264-5766-53A9-99806A9519EB}"/>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26;g2fade6828f7_0_16:notes">
            <a:extLst>
              <a:ext uri="{FF2B5EF4-FFF2-40B4-BE49-F238E27FC236}">
                <a16:creationId xmlns:a16="http://schemas.microsoft.com/office/drawing/2014/main" id="{6954D10A-893D-2B10-9186-D14AA0DCAE64}"/>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37;g5ff203204e_3_32:notes">
            <a:extLst>
              <a:ext uri="{FF2B5EF4-FFF2-40B4-BE49-F238E27FC236}">
                <a16:creationId xmlns:a16="http://schemas.microsoft.com/office/drawing/2014/main" id="{9A93B502-452E-1B4E-E5F7-A54B5B70763F}"/>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38;g5ff203204e_3_32:notes">
            <a:extLst>
              <a:ext uri="{FF2B5EF4-FFF2-40B4-BE49-F238E27FC236}">
                <a16:creationId xmlns:a16="http://schemas.microsoft.com/office/drawing/2014/main" id="{5CCDD77C-3947-DA1C-6E66-691005AB0AF7}"/>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37;g5ff203204e_3_32:notes">
            <a:extLst>
              <a:ext uri="{FF2B5EF4-FFF2-40B4-BE49-F238E27FC236}">
                <a16:creationId xmlns:a16="http://schemas.microsoft.com/office/drawing/2014/main" id="{9CF0AE74-8815-81EE-3839-1B62FA4E45CB}"/>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38;g5ff203204e_3_32:notes">
            <a:extLst>
              <a:ext uri="{FF2B5EF4-FFF2-40B4-BE49-F238E27FC236}">
                <a16:creationId xmlns:a16="http://schemas.microsoft.com/office/drawing/2014/main" id="{7A85E22E-3406-8622-2199-DEF5E9E5215B}"/>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45;g5ff203204e_3_26:notes">
            <a:extLst>
              <a:ext uri="{FF2B5EF4-FFF2-40B4-BE49-F238E27FC236}">
                <a16:creationId xmlns:a16="http://schemas.microsoft.com/office/drawing/2014/main" id="{8E779BA6-1749-7D8E-B747-04D45057064F}"/>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46;g5ff203204e_3_26:notes">
            <a:extLst>
              <a:ext uri="{FF2B5EF4-FFF2-40B4-BE49-F238E27FC236}">
                <a16:creationId xmlns:a16="http://schemas.microsoft.com/office/drawing/2014/main" id="{A0CDDBC9-3564-431E-741F-865D7BBDBECB}"/>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45;g5ff203204e_3_26:notes">
            <a:extLst>
              <a:ext uri="{FF2B5EF4-FFF2-40B4-BE49-F238E27FC236}">
                <a16:creationId xmlns:a16="http://schemas.microsoft.com/office/drawing/2014/main" id="{89B35F1C-23BA-7F4C-D49A-1AD7E5DD0721}"/>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46;g5ff203204e_3_26:notes">
            <a:extLst>
              <a:ext uri="{FF2B5EF4-FFF2-40B4-BE49-F238E27FC236}">
                <a16:creationId xmlns:a16="http://schemas.microsoft.com/office/drawing/2014/main" id="{63F66011-F21C-27FA-3091-525CDDBAEEFA}"/>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158;g40d818b73e_1_42:notes">
            <a:extLst>
              <a:ext uri="{FF2B5EF4-FFF2-40B4-BE49-F238E27FC236}">
                <a16:creationId xmlns:a16="http://schemas.microsoft.com/office/drawing/2014/main" id="{3F7FC664-CFEE-6056-3F02-04DA3C9BBC5C}"/>
              </a:ext>
            </a:extLst>
          </p:cNvPr>
          <p:cNvSpPr>
            <a:spLocks noGrp="1" noRot="1" noChangeAspect="1"/>
          </p:cNvSpPr>
          <p:nvPr>
            <p:ph type="sldImg"/>
          </p:nvPr>
        </p:nvSpPr>
        <p:spPr>
          <a:xfrm>
            <a:off x="381000" y="685800"/>
            <a:ext cx="6096000" cy="3429000"/>
          </a:xfrm>
          <a:noFill/>
          <a:ln w="9528" cap="flat">
            <a:solidFill>
              <a:srgbClr val="000000"/>
            </a:solidFill>
            <a:prstDash val="solid"/>
            <a:round/>
          </a:ln>
        </p:spPr>
      </p:sp>
      <p:sp>
        <p:nvSpPr>
          <p:cNvPr id="3" name="Google Shape;159;g40d818b73e_1_42:notes">
            <a:extLst>
              <a:ext uri="{FF2B5EF4-FFF2-40B4-BE49-F238E27FC236}">
                <a16:creationId xmlns:a16="http://schemas.microsoft.com/office/drawing/2014/main" id="{3C87993C-655F-5330-5089-C8091F325E38}"/>
              </a:ext>
            </a:extLst>
          </p:cNvPr>
          <p:cNvSpPr txBox="1">
            <a:spLocks noGrp="1"/>
          </p:cNvSpPr>
          <p:nvPr>
            <p:ph type="body" sz="quarter" idx="1"/>
          </p:nvPr>
        </p:nvSpPr>
        <p:spPr>
          <a:xfrm>
            <a:off x="685800" y="4343400"/>
            <a:ext cx="5486400" cy="4114800"/>
          </a:xfrm>
          <a:noFill/>
          <a:ln>
            <a:noFill/>
          </a:ln>
        </p:spPr>
        <p:txBody>
          <a:bodyPr wrap="square" lIns="91421" tIns="91421" rIns="91421" bIns="91421" anchor="t" anchorCtr="0" compatLnSpc="1">
            <a:noAutofit/>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23/10/2026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Google Shape;54;p13">
            <a:extLst>
              <a:ext uri="{FF2B5EF4-FFF2-40B4-BE49-F238E27FC236}">
                <a16:creationId xmlns:a16="http://schemas.microsoft.com/office/drawing/2014/main" id="{46F31BDE-F02B-FDC3-6D9A-F7289420819F}"/>
              </a:ext>
            </a:extLst>
          </p:cNvPr>
          <p:cNvSpPr txBox="1">
            <a:spLocks noGrp="1"/>
          </p:cNvSpPr>
          <p:nvPr>
            <p:ph type="ctrTitle"/>
          </p:nvPr>
        </p:nvSpPr>
        <p:spPr>
          <a:xfrm>
            <a:off x="0" y="3617207"/>
            <a:ext cx="12192000" cy="2736799"/>
          </a:xfrm>
        </p:spPr>
        <p:txBody>
          <a:bodyPr anchorCtr="0"/>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r>
              <a:rPr lang="en-US" sz="6133" b="1">
                <a:solidFill>
                  <a:srgbClr val="002060"/>
                </a:solidFill>
                <a:latin typeface="Tempus Sans ITC"/>
              </a:rPr>
              <a:t>Croeso i Owls</a:t>
            </a:r>
            <a:br>
              <a:rPr lang="en-US" sz="6133" b="1">
                <a:latin typeface="Tempus Sans ITC" pitchFamily="82"/>
              </a:rPr>
            </a:br>
            <a:br>
              <a:rPr lang="en-US" sz="6133" b="1">
                <a:latin typeface="Tempus Sans ITC" pitchFamily="82"/>
              </a:rPr>
            </a:br>
            <a:r>
              <a:rPr lang="en-US" sz="6133" b="1">
                <a:solidFill>
                  <a:srgbClr val="002060"/>
                </a:solidFill>
                <a:latin typeface="Tempus Sans ITC"/>
              </a:rPr>
              <a:t>Blwyddyn 6</a:t>
            </a:r>
          </a:p>
          <a:p>
            <a:pPr lvl="0" algn="ctr"/>
            <a:endParaRPr lang="en-US" sz="3200" b="1">
              <a:solidFill>
                <a:srgbClr val="FFFFFF"/>
              </a:solidFill>
              <a:latin typeface="Tempus Sans ITC" pitchFamily="82"/>
            </a:endParaRPr>
          </a:p>
        </p:txBody>
      </p:sp>
      <p:pic>
        <p:nvPicPr>
          <p:cNvPr id="3" name="Picture 2" descr="Logo">
            <a:extLst>
              <a:ext uri="{FF2B5EF4-FFF2-40B4-BE49-F238E27FC236}">
                <a16:creationId xmlns:a16="http://schemas.microsoft.com/office/drawing/2014/main" id="{27D0D3A9-0D32-6121-AC69-D2EE9561FD9D}"/>
              </a:ext>
            </a:extLst>
          </p:cNvPr>
          <p:cNvPicPr>
            <a:picLocks noChangeAspect="1"/>
          </p:cNvPicPr>
          <p:nvPr/>
        </p:nvPicPr>
        <p:blipFill>
          <a:blip r:embed="rId3"/>
          <a:srcRect/>
          <a:stretch>
            <a:fillRect/>
          </a:stretch>
        </p:blipFill>
        <p:spPr>
          <a:xfrm>
            <a:off x="5189416" y="823873"/>
            <a:ext cx="1813169" cy="1782872"/>
          </a:xfrm>
          <a:prstGeom prst="rect">
            <a:avLst/>
          </a:prstGeom>
          <a:noFill/>
          <a:ln cap="flat">
            <a:noFill/>
          </a:ln>
        </p:spPr>
      </p:pic>
      <p:sp>
        <p:nvSpPr>
          <p:cNvPr id="4" name="Rectangle 1">
            <a:extLst>
              <a:ext uri="{FF2B5EF4-FFF2-40B4-BE49-F238E27FC236}">
                <a16:creationId xmlns:a16="http://schemas.microsoft.com/office/drawing/2014/main" id="{D7B30C7C-445B-7EE4-80D4-9D9923FCE74D}"/>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2">
            <a:extLst>
              <a:ext uri="{FF2B5EF4-FFF2-40B4-BE49-F238E27FC236}">
                <a16:creationId xmlns:a16="http://schemas.microsoft.com/office/drawing/2014/main" id="{C5A44EF2-011C-6BBC-6A81-8EFA649CD328}"/>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6" name="Rectangle 3">
            <a:extLst>
              <a:ext uri="{FF2B5EF4-FFF2-40B4-BE49-F238E27FC236}">
                <a16:creationId xmlns:a16="http://schemas.microsoft.com/office/drawing/2014/main" id="{2B776597-07A0-936A-6A1B-17D849E570FC}"/>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7" name="Picture 2">
            <a:extLst>
              <a:ext uri="{FF2B5EF4-FFF2-40B4-BE49-F238E27FC236}">
                <a16:creationId xmlns:a16="http://schemas.microsoft.com/office/drawing/2014/main" id="{D1846C08-827F-5354-1D5A-C9C03C71EAED}"/>
              </a:ext>
            </a:extLst>
          </p:cNvPr>
          <p:cNvPicPr>
            <a:picLocks noChangeAspect="1"/>
          </p:cNvPicPr>
          <p:nvPr/>
        </p:nvPicPr>
        <p:blipFill>
          <a:blip r:embed="rId4"/>
          <a:srcRect/>
          <a:stretch>
            <a:fillRect/>
          </a:stretch>
        </p:blipFill>
        <p:spPr>
          <a:xfrm>
            <a:off x="473768" y="503992"/>
            <a:ext cx="2924056" cy="2193048"/>
          </a:xfrm>
          <a:prstGeom prst="rect">
            <a:avLst/>
          </a:prstGeom>
          <a:noFill/>
          <a:ln cap="flat">
            <a:noFill/>
          </a:ln>
        </p:spPr>
      </p:pic>
      <p:pic>
        <p:nvPicPr>
          <p:cNvPr id="8" name="Picture 4">
            <a:extLst>
              <a:ext uri="{FF2B5EF4-FFF2-40B4-BE49-F238E27FC236}">
                <a16:creationId xmlns:a16="http://schemas.microsoft.com/office/drawing/2014/main" id="{5AD66067-90E0-C36C-5233-7518CF7AA159}"/>
              </a:ext>
            </a:extLst>
          </p:cNvPr>
          <p:cNvPicPr>
            <a:picLocks noChangeAspect="1"/>
          </p:cNvPicPr>
          <p:nvPr/>
        </p:nvPicPr>
        <p:blipFill>
          <a:blip r:embed="rId5"/>
          <a:srcRect/>
          <a:stretch>
            <a:fillRect/>
          </a:stretch>
        </p:blipFill>
        <p:spPr>
          <a:xfrm>
            <a:off x="473769" y="3957571"/>
            <a:ext cx="1797332" cy="2396435"/>
          </a:xfrm>
          <a:prstGeom prst="rect">
            <a:avLst/>
          </a:prstGeom>
          <a:noFill/>
          <a:ln cap="flat">
            <a:noFill/>
          </a:ln>
        </p:spPr>
      </p:pic>
      <p:pic>
        <p:nvPicPr>
          <p:cNvPr id="9" name="Picture 6">
            <a:extLst>
              <a:ext uri="{FF2B5EF4-FFF2-40B4-BE49-F238E27FC236}">
                <a16:creationId xmlns:a16="http://schemas.microsoft.com/office/drawing/2014/main" id="{353AE8DB-FFE4-F58D-2E46-D66546A366C9}"/>
              </a:ext>
            </a:extLst>
          </p:cNvPr>
          <p:cNvPicPr>
            <a:picLocks noChangeAspect="1"/>
          </p:cNvPicPr>
          <p:nvPr/>
        </p:nvPicPr>
        <p:blipFill>
          <a:blip r:embed="rId6"/>
          <a:srcRect/>
          <a:stretch>
            <a:fillRect/>
          </a:stretch>
        </p:blipFill>
        <p:spPr>
          <a:xfrm>
            <a:off x="8997123" y="508333"/>
            <a:ext cx="2721108" cy="2040831"/>
          </a:xfrm>
          <a:prstGeom prst="rect">
            <a:avLst/>
          </a:prstGeom>
          <a:noFill/>
          <a:ln cap="flat">
            <a:noFill/>
          </a:ln>
        </p:spPr>
      </p:pic>
      <p:pic>
        <p:nvPicPr>
          <p:cNvPr id="10" name="Picture 10">
            <a:extLst>
              <a:ext uri="{FF2B5EF4-FFF2-40B4-BE49-F238E27FC236}">
                <a16:creationId xmlns:a16="http://schemas.microsoft.com/office/drawing/2014/main" id="{94384B23-290E-7954-1139-7E0639004988}"/>
              </a:ext>
            </a:extLst>
          </p:cNvPr>
          <p:cNvPicPr>
            <a:picLocks noChangeAspect="1"/>
          </p:cNvPicPr>
          <p:nvPr/>
        </p:nvPicPr>
        <p:blipFill>
          <a:blip r:embed="rId7"/>
          <a:srcRect/>
          <a:stretch>
            <a:fillRect/>
          </a:stretch>
        </p:blipFill>
        <p:spPr>
          <a:xfrm>
            <a:off x="9178235" y="4444667"/>
            <a:ext cx="2539995" cy="1905000"/>
          </a:xfrm>
          <a:prstGeom prst="rect">
            <a:avLst/>
          </a:prstGeom>
          <a:noFill/>
          <a:ln cap="flat">
            <a:noFill/>
          </a:ln>
        </p:spPr>
      </p:pic>
    </p:spTree>
    <p:extLst>
      <p:ext uri="{BB962C8B-B14F-4D97-AF65-F5344CB8AC3E}">
        <p14:creationId xmlns:p14="http://schemas.microsoft.com/office/powerpoint/2010/main" val="2055399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Google Shape;67;p14">
            <a:extLst>
              <a:ext uri="{FF2B5EF4-FFF2-40B4-BE49-F238E27FC236}">
                <a16:creationId xmlns:a16="http://schemas.microsoft.com/office/drawing/2014/main" id="{D9C4BC62-6492-E6A2-A646-1D503A662C51}"/>
              </a:ext>
            </a:extLst>
          </p:cNvPr>
          <p:cNvSpPr txBox="1">
            <a:spLocks noGrp="1"/>
          </p:cNvSpPr>
          <p:nvPr>
            <p:ph type="ctrTitle"/>
          </p:nvPr>
        </p:nvSpPr>
        <p:spPr>
          <a:xfrm>
            <a:off x="0" y="3969398"/>
            <a:ext cx="12192000" cy="2736799"/>
          </a:xfrm>
        </p:spPr>
        <p:txBody>
          <a:bodyPr>
            <a:normAutofit fontScale="90000"/>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endParaRPr lang="en-GB" sz="2400">
              <a:solidFill>
                <a:srgbClr val="FFFFFF"/>
              </a:solidFill>
              <a:latin typeface="Tempus Sans ITC" pitchFamily="82"/>
            </a:endParaRPr>
          </a:p>
          <a:p>
            <a:pPr lvl="0" algn="ctr"/>
            <a:r>
              <a:rPr lang="en-GB" sz="3733" b="1" u="sng">
                <a:solidFill>
                  <a:srgbClr val="002060"/>
                </a:solidFill>
                <a:latin typeface="Tempus Sans ITC"/>
              </a:rPr>
              <a:t>Staff in Progression Step 3 </a:t>
            </a:r>
            <a:br>
              <a:rPr lang="en-GB" sz="3733" b="1">
                <a:latin typeface="Tempus Sans ITC" pitchFamily="82"/>
              </a:rPr>
            </a:br>
            <a:r>
              <a:rPr lang="en-GB" sz="3067" b="1">
                <a:solidFill>
                  <a:srgbClr val="002060"/>
                </a:solidFill>
                <a:latin typeface="Tempus Sans ITC"/>
              </a:rPr>
              <a:t>(Year 4, Year 5 and Year 6)</a:t>
            </a:r>
            <a:br>
              <a:rPr lang="en-GB" sz="3067" b="1">
                <a:latin typeface="Tempus Sans ITC" pitchFamily="82"/>
              </a:rPr>
            </a:br>
            <a:br>
              <a:rPr lang="en-GB" sz="3733" b="1">
                <a:latin typeface="Tempus Sans ITC" pitchFamily="82"/>
              </a:rPr>
            </a:br>
            <a:r>
              <a:rPr lang="en-GB" sz="3067" b="1" u="sng">
                <a:solidFill>
                  <a:srgbClr val="002060"/>
                </a:solidFill>
                <a:latin typeface="Tempus Sans ITC"/>
              </a:rPr>
              <a:t>Teachers:</a:t>
            </a:r>
            <a:br>
              <a:rPr lang="en-GB" sz="3067">
                <a:latin typeface="Tempus Sans ITC" pitchFamily="82"/>
              </a:rPr>
            </a:br>
            <a:r>
              <a:rPr lang="en-GB" sz="3067">
                <a:solidFill>
                  <a:srgbClr val="002060"/>
                </a:solidFill>
                <a:latin typeface="Tempus Sans ITC"/>
              </a:rPr>
              <a:t>Mrs Palmer, Mrs Hamlin, Mrs Manning, and Miss Hipkiss</a:t>
            </a:r>
            <a:br>
              <a:rPr lang="en-GB" sz="3067">
                <a:latin typeface="Tempus Sans ITC" pitchFamily="82"/>
              </a:rPr>
            </a:br>
            <a:br>
              <a:rPr lang="en-GB" sz="3067">
                <a:latin typeface="Tempus Sans ITC" pitchFamily="82"/>
              </a:rPr>
            </a:br>
            <a:r>
              <a:rPr lang="en-GB" sz="3067" b="1" u="sng">
                <a:solidFill>
                  <a:srgbClr val="002060"/>
                </a:solidFill>
                <a:latin typeface="Tempus Sans ITC"/>
              </a:rPr>
              <a:t>Teaching Assistants:</a:t>
            </a:r>
          </a:p>
          <a:p>
            <a:pPr lvl="0" algn="ctr"/>
            <a:r>
              <a:rPr lang="en-GB" sz="3067">
                <a:solidFill>
                  <a:srgbClr val="002060"/>
                </a:solidFill>
                <a:latin typeface="Tempus Sans ITC"/>
              </a:rPr>
              <a:t>Mrs Samuel, Mrs Pittard</a:t>
            </a:r>
            <a:br>
              <a:rPr lang="en-GB" sz="3067">
                <a:latin typeface="Tempus Sans ITC" pitchFamily="82"/>
              </a:rPr>
            </a:br>
            <a:endParaRPr lang="en-GB" sz="2533" u="sng">
              <a:solidFill>
                <a:srgbClr val="002060"/>
              </a:solidFill>
              <a:latin typeface="Tempus Sans ITC" pitchFamily="82"/>
            </a:endParaRPr>
          </a:p>
          <a:p>
            <a:pPr lvl="0" algn="ctr"/>
            <a:r>
              <a:rPr lang="en-GB" sz="3067" b="1" u="sng">
                <a:solidFill>
                  <a:srgbClr val="002060"/>
                </a:solidFill>
                <a:latin typeface="Tempus Sans ITC" pitchFamily="82"/>
              </a:rPr>
              <a:t>Other Support Staff/Teachers:</a:t>
            </a:r>
          </a:p>
          <a:p>
            <a:pPr lvl="0" algn="ctr"/>
            <a:r>
              <a:rPr lang="en-GB" sz="3067">
                <a:solidFill>
                  <a:srgbClr val="002060"/>
                </a:solidFill>
                <a:latin typeface="Tempus Sans ITC"/>
              </a:rPr>
              <a:t>Miss Edmunds</a:t>
            </a:r>
          </a:p>
          <a:p>
            <a:pPr lvl="0" algn="ctr"/>
            <a:endParaRPr lang="en-GB" sz="3067" u="sng">
              <a:solidFill>
                <a:srgbClr val="FFFFFF"/>
              </a:solidFill>
              <a:latin typeface="Tempus Sans ITC" pitchFamily="82"/>
            </a:endParaRPr>
          </a:p>
        </p:txBody>
      </p:sp>
      <p:pic>
        <p:nvPicPr>
          <p:cNvPr id="3" name="Picture 2" descr="Logo">
            <a:extLst>
              <a:ext uri="{FF2B5EF4-FFF2-40B4-BE49-F238E27FC236}">
                <a16:creationId xmlns:a16="http://schemas.microsoft.com/office/drawing/2014/main" id="{F3ED8853-DCCB-B03F-BB2C-FC36C04CA698}"/>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
        <p:nvSpPr>
          <p:cNvPr id="4" name="Rectangle 2">
            <a:extLst>
              <a:ext uri="{FF2B5EF4-FFF2-40B4-BE49-F238E27FC236}">
                <a16:creationId xmlns:a16="http://schemas.microsoft.com/office/drawing/2014/main" id="{61E8D8EA-4A73-8026-C461-6E06343525DC}"/>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4">
            <a:extLst>
              <a:ext uri="{FF2B5EF4-FFF2-40B4-BE49-F238E27FC236}">
                <a16:creationId xmlns:a16="http://schemas.microsoft.com/office/drawing/2014/main" id="{4CCDBF72-D78C-F3F1-8A18-DECB1AF0CBBD}"/>
              </a:ext>
            </a:extLst>
          </p:cNvPr>
          <p:cNvSpPr/>
          <p:nvPr/>
        </p:nvSpPr>
        <p:spPr>
          <a:xfrm>
            <a:off x="198498" y="242585"/>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6" name="Rectangle 6">
            <a:extLst>
              <a:ext uri="{FF2B5EF4-FFF2-40B4-BE49-F238E27FC236}">
                <a16:creationId xmlns:a16="http://schemas.microsoft.com/office/drawing/2014/main" id="{3DF8ACC5-4C34-2164-D62A-38FC2CA6884E}"/>
              </a:ext>
            </a:extLst>
          </p:cNvPr>
          <p:cNvSpPr/>
          <p:nvPr/>
        </p:nvSpPr>
        <p:spPr>
          <a:xfrm>
            <a:off x="324758"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Tree>
    <p:extLst>
      <p:ext uri="{BB962C8B-B14F-4D97-AF65-F5344CB8AC3E}">
        <p14:creationId xmlns:p14="http://schemas.microsoft.com/office/powerpoint/2010/main" val="1122547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290BC34B-9925-1907-6CF9-1A556256B906}"/>
              </a:ext>
            </a:extLst>
          </p:cNvPr>
          <p:cNvSpPr txBox="1"/>
          <p:nvPr/>
        </p:nvSpPr>
        <p:spPr>
          <a:xfrm>
            <a:off x="457200" y="968532"/>
            <a:ext cx="11360944" cy="4568256"/>
          </a:xfrm>
          <a:prstGeom prst="rect">
            <a:avLst/>
          </a:prstGeom>
          <a:noFill/>
          <a:ln cap="flat">
            <a:noFill/>
          </a:ln>
        </p:spPr>
        <p:txBody>
          <a:bodyPr vert="horz" wrap="square" lIns="121920" tIns="60960" rIns="121920" bIns="60960" anchor="t" anchorCtr="1" compatLnSpc="1">
            <a:sp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733" b="1" i="0" u="sng" strike="noStrike" kern="1200" cap="none" spc="0" baseline="0">
                <a:solidFill>
                  <a:srgbClr val="002060"/>
                </a:solidFill>
                <a:uFillTx/>
                <a:latin typeface="Tempus Sans ITC"/>
                <a:ea typeface="Comic Sans MS"/>
                <a:cs typeface="Comic Sans MS"/>
              </a:rPr>
              <a:t>Our 2026/27 School Improvement Priorities</a:t>
            </a:r>
            <a:endParaRPr lang="en-US" sz="2400" b="0" i="0" u="none" strike="noStrike" kern="1200" cap="none" spc="0" baseline="0">
              <a:solidFill>
                <a:srgbClr val="000000"/>
              </a:solidFill>
              <a:uFillTx/>
              <a:latin typeface="Tempus Sans ITC"/>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3733" b="1" i="0" u="sng" strike="noStrike" kern="1200" cap="none" spc="0" baseline="0">
              <a:solidFill>
                <a:srgbClr val="002060"/>
              </a:solidFill>
              <a:uFillTx/>
              <a:latin typeface="Tempus Sans ITC" pitchFamily="82"/>
              <a:ea typeface="Comic Sans MS"/>
              <a:cs typeface="Comic Sans MS"/>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3733" b="1" i="0" u="sng" strike="noStrike" kern="1200" cap="none" spc="0" baseline="0">
              <a:solidFill>
                <a:srgbClr val="002060"/>
              </a:solidFill>
              <a:uFillTx/>
              <a:latin typeface="Tempus Sans ITC"/>
            </a:endParaRPr>
          </a:p>
          <a:p>
            <a:pPr marL="609585" marR="0" lvl="0" indent="-609585" algn="ctr" defTabSz="1219170" rtl="0" fontAlgn="auto" hangingPunct="1">
              <a:lnSpc>
                <a:spcPct val="150000"/>
              </a:lnSpc>
              <a:spcBef>
                <a:spcPts val="0"/>
              </a:spcBef>
              <a:spcAft>
                <a:spcPts val="0"/>
              </a:spcAft>
              <a:buSzPct val="100000"/>
              <a:buAutoNum type="arabicPeriod"/>
              <a:tabLst/>
              <a:defRPr sz="1800" b="0" i="0" u="none" strike="noStrike" kern="0" cap="none" spc="0" baseline="0">
                <a:solidFill>
                  <a:srgbClr val="000000"/>
                </a:solidFill>
                <a:uFillTx/>
              </a:defRPr>
            </a:pPr>
            <a:r>
              <a:rPr lang="en-US" sz="2400" b="0" i="0" u="none" strike="noStrike" kern="1200" cap="none" spc="0" baseline="0">
                <a:solidFill>
                  <a:srgbClr val="002060"/>
                </a:solidFill>
                <a:uFillTx/>
                <a:latin typeface="Tempus Sans ITC"/>
              </a:rPr>
              <a:t>To develop learning environments with focus on independence and Early Years</a:t>
            </a:r>
            <a:endParaRPr lang="en-US" sz="2400" b="1" i="0" u="none" strike="noStrike" kern="1200" cap="none" spc="0" baseline="0">
              <a:solidFill>
                <a:srgbClr val="002060"/>
              </a:solidFill>
              <a:uFillTx/>
              <a:latin typeface="Tempus Sans ITC"/>
            </a:endParaRPr>
          </a:p>
          <a:p>
            <a:pPr marL="609585" marR="0" lvl="0" indent="-609585" algn="ctr" defTabSz="1219170" rtl="0" fontAlgn="auto" hangingPunct="1">
              <a:lnSpc>
                <a:spcPct val="150000"/>
              </a:lnSpc>
              <a:spcBef>
                <a:spcPts val="0"/>
              </a:spcBef>
              <a:spcAft>
                <a:spcPts val="0"/>
              </a:spcAft>
              <a:buSzPct val="100000"/>
              <a:buAutoNum type="arabicPeriod"/>
              <a:tabLst/>
              <a:defRPr sz="1800" b="0" i="0" u="none" strike="noStrike" kern="0" cap="none" spc="0" baseline="0">
                <a:solidFill>
                  <a:srgbClr val="000000"/>
                </a:solidFill>
                <a:uFillTx/>
              </a:defRPr>
            </a:pPr>
            <a:r>
              <a:rPr lang="en-US" sz="2400" b="0" i="0" u="none" strike="noStrike" kern="1200" cap="none" spc="0" baseline="0">
                <a:solidFill>
                  <a:srgbClr val="002060"/>
                </a:solidFill>
                <a:uFillTx/>
                <a:latin typeface="Tempus Sans ITC"/>
              </a:rPr>
              <a:t>To improve standards in writing.</a:t>
            </a:r>
          </a:p>
          <a:p>
            <a:pPr marL="609585" marR="0" lvl="0" indent="-609585" algn="ctr" defTabSz="1219170" rtl="0" fontAlgn="auto" hangingPunct="1">
              <a:lnSpc>
                <a:spcPct val="150000"/>
              </a:lnSpc>
              <a:spcBef>
                <a:spcPts val="0"/>
              </a:spcBef>
              <a:spcAft>
                <a:spcPts val="0"/>
              </a:spcAft>
              <a:buSzPct val="100000"/>
              <a:buAutoNum type="arabicPeriod"/>
              <a:tabLst/>
              <a:defRPr sz="1800" b="0" i="0" u="none" strike="noStrike" kern="0" cap="none" spc="0" baseline="0">
                <a:solidFill>
                  <a:srgbClr val="000000"/>
                </a:solidFill>
                <a:uFillTx/>
              </a:defRPr>
            </a:pPr>
            <a:r>
              <a:rPr lang="en-US" sz="2400" b="0" i="0" u="none" strike="noStrike" kern="1200" cap="none" spc="0" baseline="0">
                <a:solidFill>
                  <a:srgbClr val="002060"/>
                </a:solidFill>
                <a:uFillTx/>
                <a:latin typeface="Tempus Sans ITC"/>
              </a:rPr>
              <a:t>To strengthen quality of provision for pupils with ALN and vulnerable groups.</a:t>
            </a:r>
            <a:endParaRPr lang="en-US" sz="2400" b="0" i="0" u="none" strike="noStrike" kern="1200" cap="none" spc="0" baseline="0">
              <a:solidFill>
                <a:srgbClr val="000000"/>
              </a:solidFill>
              <a:uFillTx/>
              <a:latin typeface="Tempus Sans ITC"/>
            </a:endParaRPr>
          </a:p>
          <a:p>
            <a:pPr marL="609585" marR="0" lvl="0" indent="-609585" algn="ctr" defTabSz="1219170" rtl="0" fontAlgn="auto" hangingPunct="1">
              <a:lnSpc>
                <a:spcPct val="150000"/>
              </a:lnSpc>
              <a:spcBef>
                <a:spcPts val="0"/>
              </a:spcBef>
              <a:spcAft>
                <a:spcPts val="0"/>
              </a:spcAft>
              <a:buSzPct val="100000"/>
              <a:buAutoNum type="arabicPeriod"/>
              <a:tabLst/>
              <a:defRPr sz="1800" b="0" i="0" u="none" strike="noStrike" kern="0" cap="none" spc="0" baseline="0">
                <a:solidFill>
                  <a:srgbClr val="000000"/>
                </a:solidFill>
                <a:uFillTx/>
              </a:defRPr>
            </a:pPr>
            <a:r>
              <a:rPr lang="en-US" sz="2400" b="0" i="0" u="none" strike="noStrike" kern="1200" cap="none" spc="0" baseline="0">
                <a:solidFill>
                  <a:srgbClr val="002060"/>
                </a:solidFill>
                <a:uFillTx/>
                <a:latin typeface="Tempus Sans ITC"/>
              </a:rPr>
              <a:t>To improve standards in Science and Technology</a:t>
            </a:r>
          </a:p>
          <a:p>
            <a:pPr marL="609585" marR="0" lvl="0" indent="-609585" algn="ctr" defTabSz="1219170" rtl="0" fontAlgn="auto" hangingPunct="1">
              <a:lnSpc>
                <a:spcPct val="150000"/>
              </a:lnSpc>
              <a:spcBef>
                <a:spcPts val="0"/>
              </a:spcBef>
              <a:spcAft>
                <a:spcPts val="0"/>
              </a:spcAft>
              <a:buSzPct val="100000"/>
              <a:buAutoNum type="arabicPeriod"/>
              <a:tabLst/>
              <a:defRPr sz="1800" b="0" i="0" u="none" strike="noStrike" kern="0" cap="none" spc="0" baseline="0">
                <a:solidFill>
                  <a:srgbClr val="000000"/>
                </a:solidFill>
                <a:uFillTx/>
              </a:defRPr>
            </a:pPr>
            <a:r>
              <a:rPr lang="en-US" sz="2400" b="0" i="0" u="none" strike="noStrike" kern="1200" cap="none" spc="0" baseline="0">
                <a:solidFill>
                  <a:srgbClr val="002060"/>
                </a:solidFill>
                <a:uFillTx/>
                <a:latin typeface="Tempus Sans ITC"/>
              </a:rPr>
              <a:t>To improve collective worship.</a:t>
            </a:r>
            <a:endParaRPr lang="en-US" sz="2400" b="0" i="0" u="none" strike="noStrike" kern="1200" cap="none" spc="0" baseline="0">
              <a:solidFill>
                <a:srgbClr val="000000"/>
              </a:solidFill>
              <a:uFillTx/>
              <a:latin typeface="Calibri"/>
            </a:endParaRPr>
          </a:p>
        </p:txBody>
      </p:sp>
      <p:sp>
        <p:nvSpPr>
          <p:cNvPr id="3" name="Rectangle 2">
            <a:extLst>
              <a:ext uri="{FF2B5EF4-FFF2-40B4-BE49-F238E27FC236}">
                <a16:creationId xmlns:a16="http://schemas.microsoft.com/office/drawing/2014/main" id="{EEB8572C-5021-5DFD-2AE3-2A6202038E73}"/>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4" name="Rectangle 4">
            <a:extLst>
              <a:ext uri="{FF2B5EF4-FFF2-40B4-BE49-F238E27FC236}">
                <a16:creationId xmlns:a16="http://schemas.microsoft.com/office/drawing/2014/main" id="{9DEAEF96-BF4E-5626-8D24-17D79DC11B72}"/>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5" name="Rectangle 7">
            <a:extLst>
              <a:ext uri="{FF2B5EF4-FFF2-40B4-BE49-F238E27FC236}">
                <a16:creationId xmlns:a16="http://schemas.microsoft.com/office/drawing/2014/main" id="{E0EACA74-E2F0-9FC7-1C15-4F4DB935BD70}"/>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pic>
        <p:nvPicPr>
          <p:cNvPr id="6" name="Picture 2" descr="Logo">
            <a:extLst>
              <a:ext uri="{FF2B5EF4-FFF2-40B4-BE49-F238E27FC236}">
                <a16:creationId xmlns:a16="http://schemas.microsoft.com/office/drawing/2014/main" id="{6CF8F8D0-43B5-613F-9307-F617C7D4AD54}"/>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719C0F57-E6C9-8AA7-BDF5-7CF2AFD41CE1}"/>
              </a:ext>
            </a:extLst>
          </p:cNvPr>
          <p:cNvSpPr txBox="1"/>
          <p:nvPr/>
        </p:nvSpPr>
        <p:spPr>
          <a:xfrm>
            <a:off x="0" y="663733"/>
            <a:ext cx="12192000" cy="697625"/>
          </a:xfrm>
          <a:prstGeom prst="rect">
            <a:avLst/>
          </a:prstGeom>
          <a:noFill/>
          <a:ln cap="flat">
            <a:noFill/>
          </a:ln>
        </p:spPr>
        <p:txBody>
          <a:bodyPr vert="horz" wrap="square" lIns="121920" tIns="60960" rIns="121920" bIns="60960" anchor="t" anchorCtr="1" compatLnSpc="1">
            <a:sp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733" b="1" i="0" u="sng" strike="noStrike" kern="1200" cap="none" spc="0" baseline="0">
                <a:solidFill>
                  <a:srgbClr val="002060"/>
                </a:solidFill>
                <a:uFillTx/>
                <a:latin typeface="Tempus Sans ITC" pitchFamily="82"/>
                <a:ea typeface="Comic Sans MS"/>
                <a:cs typeface="Comic Sans MS"/>
              </a:rPr>
              <a:t>Term Start and Finish Dates</a:t>
            </a:r>
          </a:p>
        </p:txBody>
      </p:sp>
      <p:sp>
        <p:nvSpPr>
          <p:cNvPr id="3" name="Rectangle 2">
            <a:extLst>
              <a:ext uri="{FF2B5EF4-FFF2-40B4-BE49-F238E27FC236}">
                <a16:creationId xmlns:a16="http://schemas.microsoft.com/office/drawing/2014/main" id="{58CDF5BB-7045-53E5-EF2B-F6DDDEEA8EF6}"/>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4" name="Rectangle 5">
            <a:extLst>
              <a:ext uri="{FF2B5EF4-FFF2-40B4-BE49-F238E27FC236}">
                <a16:creationId xmlns:a16="http://schemas.microsoft.com/office/drawing/2014/main" id="{85F70A40-AEAD-B20E-0183-32B1478DD4BC}"/>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5" name="Rectangle 7">
            <a:extLst>
              <a:ext uri="{FF2B5EF4-FFF2-40B4-BE49-F238E27FC236}">
                <a16:creationId xmlns:a16="http://schemas.microsoft.com/office/drawing/2014/main" id="{CD7CFE9F-2B86-7602-54E8-A9BB61C60BA9}"/>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pic>
        <p:nvPicPr>
          <p:cNvPr id="6" name="Picture 2" descr="Logo">
            <a:extLst>
              <a:ext uri="{FF2B5EF4-FFF2-40B4-BE49-F238E27FC236}">
                <a16:creationId xmlns:a16="http://schemas.microsoft.com/office/drawing/2014/main" id="{664D77A0-FBE3-DB33-C93A-E86F97AA1937}"/>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pic>
        <p:nvPicPr>
          <p:cNvPr id="7" name="Picture 1">
            <a:extLst>
              <a:ext uri="{FF2B5EF4-FFF2-40B4-BE49-F238E27FC236}">
                <a16:creationId xmlns:a16="http://schemas.microsoft.com/office/drawing/2014/main" id="{7BF0C582-6401-BFDB-C70E-2F471AE396B5}"/>
              </a:ext>
            </a:extLst>
          </p:cNvPr>
          <p:cNvPicPr>
            <a:picLocks noChangeAspect="1"/>
          </p:cNvPicPr>
          <p:nvPr/>
        </p:nvPicPr>
        <p:blipFill>
          <a:blip r:embed="rId4"/>
          <a:stretch>
            <a:fillRect/>
          </a:stretch>
        </p:blipFill>
        <p:spPr>
          <a:xfrm>
            <a:off x="1649396" y="1354617"/>
            <a:ext cx="8893209" cy="485287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8BCCCD98-7B34-1427-C308-10868DFCAF58}"/>
              </a:ext>
            </a:extLst>
          </p:cNvPr>
          <p:cNvSpPr txBox="1"/>
          <p:nvPr/>
        </p:nvSpPr>
        <p:spPr>
          <a:xfrm>
            <a:off x="485778" y="901853"/>
            <a:ext cx="11210921" cy="2339096"/>
          </a:xfrm>
          <a:prstGeom prst="rect">
            <a:avLst/>
          </a:prstGeom>
          <a:noFill/>
          <a:ln cap="flat">
            <a:noFill/>
          </a:ln>
        </p:spPr>
        <p:txBody>
          <a:bodyPr vert="horz" wrap="square" lIns="121920" tIns="60960" rIns="121920" bIns="60960" anchor="t" anchorCtr="1" compatLnSpc="1">
            <a:sp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733" b="1" i="0" u="sng" strike="noStrike" kern="0" cap="none" spc="0" baseline="0">
                <a:solidFill>
                  <a:srgbClr val="002060"/>
                </a:solidFill>
                <a:uFillTx/>
                <a:latin typeface="Tempus Sans ITC"/>
                <a:ea typeface="Comic Sans MS"/>
                <a:cs typeface="Comic Sans MS"/>
              </a:rPr>
              <a:t>Attendance</a:t>
            </a: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33" b="0" i="0" u="none" strike="noStrike" kern="0" cap="none" spc="0" baseline="0">
                <a:solidFill>
                  <a:srgbClr val="002060"/>
                </a:solidFill>
                <a:uFillTx/>
                <a:latin typeface="Tempus Sans ITC"/>
                <a:ea typeface="Comic Sans MS"/>
                <a:cs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133" b="0" i="0" u="none" strike="noStrike" kern="0" cap="none" spc="0" baseline="0">
              <a:solidFill>
                <a:srgbClr val="002060"/>
              </a:solidFill>
              <a:uFillTx/>
              <a:latin typeface="Tempus Sans ITC"/>
              <a:ea typeface="Comic Sans MS"/>
              <a:cs typeface="Comic Sans MS"/>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133" b="0" i="0" u="none" strike="noStrike" kern="0" cap="none" spc="0" baseline="0">
              <a:solidFill>
                <a:srgbClr val="002060"/>
              </a:solidFill>
              <a:uFillTx/>
              <a:latin typeface="Tempus Sans ITC"/>
              <a:ea typeface="Comic Sans MS"/>
              <a:cs typeface="Comic Sans MS"/>
            </a:endParaRPr>
          </a:p>
        </p:txBody>
      </p:sp>
      <p:sp>
        <p:nvSpPr>
          <p:cNvPr id="3" name="Rectangle 2">
            <a:extLst>
              <a:ext uri="{FF2B5EF4-FFF2-40B4-BE49-F238E27FC236}">
                <a16:creationId xmlns:a16="http://schemas.microsoft.com/office/drawing/2014/main" id="{85BBE672-91F5-EBD9-4A40-A5CA9B0BC3A0}"/>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5">
            <a:extLst>
              <a:ext uri="{FF2B5EF4-FFF2-40B4-BE49-F238E27FC236}">
                <a16:creationId xmlns:a16="http://schemas.microsoft.com/office/drawing/2014/main" id="{8272880A-F2BD-A962-257B-E1CE34D924F6}"/>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7">
            <a:extLst>
              <a:ext uri="{FF2B5EF4-FFF2-40B4-BE49-F238E27FC236}">
                <a16:creationId xmlns:a16="http://schemas.microsoft.com/office/drawing/2014/main" id="{A7AA0F7A-2DCD-6F0C-E3A8-3F23AB775EE5}"/>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286BEE4A-F193-941E-A5FF-D83BD24E6B29}"/>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graphicFrame>
        <p:nvGraphicFramePr>
          <p:cNvPr id="7" name="Table 6">
            <a:extLst>
              <a:ext uri="{FF2B5EF4-FFF2-40B4-BE49-F238E27FC236}">
                <a16:creationId xmlns:a16="http://schemas.microsoft.com/office/drawing/2014/main" id="{886297BB-8689-8C68-4EB6-ED61C2DD8131}"/>
              </a:ext>
            </a:extLst>
          </p:cNvPr>
          <p:cNvGraphicFramePr>
            <a:graphicFrameLocks noGrp="1"/>
          </p:cNvGraphicFramePr>
          <p:nvPr/>
        </p:nvGraphicFramePr>
        <p:xfrm>
          <a:off x="1710696" y="2753868"/>
          <a:ext cx="8742832" cy="3291840"/>
        </p:xfrm>
        <a:graphic>
          <a:graphicData uri="http://schemas.openxmlformats.org/drawingml/2006/table">
            <a:tbl>
              <a:tblPr firstRow="1" bandRow="1">
                <a:effectLst/>
                <a:tableStyleId>{5940675A-B579-460E-94D1-54222C63F5DA}</a:tableStyleId>
              </a:tblPr>
              <a:tblGrid>
                <a:gridCol w="4371416">
                  <a:extLst>
                    <a:ext uri="{9D8B030D-6E8A-4147-A177-3AD203B41FA5}">
                      <a16:colId xmlns:a16="http://schemas.microsoft.com/office/drawing/2014/main" val="2636569373"/>
                    </a:ext>
                  </a:extLst>
                </a:gridCol>
                <a:gridCol w="4371416">
                  <a:extLst>
                    <a:ext uri="{9D8B030D-6E8A-4147-A177-3AD203B41FA5}">
                      <a16:colId xmlns:a16="http://schemas.microsoft.com/office/drawing/2014/main" val="3804582087"/>
                    </a:ext>
                  </a:extLst>
                </a:gridCol>
              </a:tblGrid>
              <a:tr h="406400">
                <a:tc>
                  <a:txBody>
                    <a:bodyPr/>
                    <a:lstStyle/>
                    <a:p>
                      <a:pPr lvl="0"/>
                      <a:r>
                        <a:rPr lang="en-GB" sz="1900" b="1">
                          <a:solidFill>
                            <a:srgbClr val="002060"/>
                          </a:solidFill>
                          <a:latin typeface="Tempus Sans ITC"/>
                        </a:rPr>
                        <a:t>97% attendance</a:t>
                      </a:r>
                    </a:p>
                  </a:txBody>
                  <a:tcPr marL="121920" marR="121920" marT="60960" marB="60960"/>
                </a:tc>
                <a:tc>
                  <a:txBody>
                    <a:bodyPr/>
                    <a:lstStyle/>
                    <a:p>
                      <a:pPr lvl="0"/>
                      <a:r>
                        <a:rPr lang="en-GB" sz="1900" b="1">
                          <a:solidFill>
                            <a:srgbClr val="002060"/>
                          </a:solidFill>
                          <a:latin typeface="Tempus Sans ITC"/>
                        </a:rPr>
                        <a:t>5 days missed</a:t>
                      </a:r>
                    </a:p>
                  </a:txBody>
                  <a:tcPr marL="121920" marR="121920" marT="60960" marB="60960"/>
                </a:tc>
                <a:extLst>
                  <a:ext uri="{0D108BD9-81ED-4DB2-BD59-A6C34878D82A}">
                    <a16:rowId xmlns:a16="http://schemas.microsoft.com/office/drawing/2014/main" val="166099718"/>
                  </a:ext>
                </a:extLst>
              </a:tr>
              <a:tr h="406400">
                <a:tc>
                  <a:txBody>
                    <a:bodyPr/>
                    <a:lstStyle/>
                    <a:p>
                      <a:pPr lvl="0"/>
                      <a:r>
                        <a:rPr lang="en-GB" sz="1900" b="1">
                          <a:solidFill>
                            <a:srgbClr val="002060"/>
                          </a:solidFill>
                          <a:latin typeface="Tempus Sans ITC"/>
                        </a:rPr>
                        <a:t>95% attendance</a:t>
                      </a:r>
                    </a:p>
                  </a:txBody>
                  <a:tcPr marL="121920" marR="121920" marT="60960" marB="60960"/>
                </a:tc>
                <a:tc>
                  <a:txBody>
                    <a:bodyPr/>
                    <a:lstStyle/>
                    <a:p>
                      <a:pPr lvl="0"/>
                      <a:r>
                        <a:rPr lang="en-GB" sz="1900" b="1">
                          <a:solidFill>
                            <a:srgbClr val="002060"/>
                          </a:solidFill>
                          <a:latin typeface="Tempus Sans ITC"/>
                        </a:rPr>
                        <a:t>10 days missed</a:t>
                      </a:r>
                    </a:p>
                  </a:txBody>
                  <a:tcPr marL="121920" marR="121920" marT="60960" marB="60960"/>
                </a:tc>
                <a:extLst>
                  <a:ext uri="{0D108BD9-81ED-4DB2-BD59-A6C34878D82A}">
                    <a16:rowId xmlns:a16="http://schemas.microsoft.com/office/drawing/2014/main" val="3420596625"/>
                  </a:ext>
                </a:extLst>
              </a:tr>
              <a:tr h="406400">
                <a:tc>
                  <a:txBody>
                    <a:bodyPr/>
                    <a:lstStyle/>
                    <a:p>
                      <a:pPr lvl="0"/>
                      <a:r>
                        <a:rPr lang="en-GB" sz="1900" b="1">
                          <a:solidFill>
                            <a:srgbClr val="002060"/>
                          </a:solidFill>
                          <a:latin typeface="Tempus Sans ITC"/>
                        </a:rPr>
                        <a:t>90% attendance</a:t>
                      </a:r>
                    </a:p>
                  </a:txBody>
                  <a:tcPr marL="121920" marR="121920" marT="60960" marB="60960"/>
                </a:tc>
                <a:tc>
                  <a:txBody>
                    <a:bodyPr/>
                    <a:lstStyle/>
                    <a:p>
                      <a:pPr lvl="0"/>
                      <a:r>
                        <a:rPr lang="en-GB" sz="1900" b="1">
                          <a:solidFill>
                            <a:srgbClr val="002060"/>
                          </a:solidFill>
                          <a:latin typeface="Tempus Sans ITC"/>
                        </a:rPr>
                        <a:t>20 days missed</a:t>
                      </a:r>
                    </a:p>
                  </a:txBody>
                  <a:tcPr marL="121920" marR="121920" marT="60960" marB="60960"/>
                </a:tc>
                <a:extLst>
                  <a:ext uri="{0D108BD9-81ED-4DB2-BD59-A6C34878D82A}">
                    <a16:rowId xmlns:a16="http://schemas.microsoft.com/office/drawing/2014/main" val="2179151622"/>
                  </a:ext>
                </a:extLst>
              </a:tr>
              <a:tr h="406400">
                <a:tc>
                  <a:txBody>
                    <a:bodyPr/>
                    <a:lstStyle/>
                    <a:p>
                      <a:pPr lvl="0"/>
                      <a:r>
                        <a:rPr lang="en-GB" sz="1900" b="1">
                          <a:solidFill>
                            <a:srgbClr val="002060"/>
                          </a:solidFill>
                          <a:latin typeface="Tempus Sans ITC"/>
                        </a:rPr>
                        <a:t>85% attendance</a:t>
                      </a:r>
                    </a:p>
                  </a:txBody>
                  <a:tcPr marL="121920" marR="121920" marT="60960" marB="60960"/>
                </a:tc>
                <a:tc>
                  <a:txBody>
                    <a:bodyPr/>
                    <a:lstStyle/>
                    <a:p>
                      <a:pPr lvl="0"/>
                      <a:r>
                        <a:rPr lang="en-GB" sz="1900" b="1">
                          <a:solidFill>
                            <a:srgbClr val="002060"/>
                          </a:solidFill>
                          <a:latin typeface="Tempus Sans ITC"/>
                        </a:rPr>
                        <a:t>30 days missed</a:t>
                      </a:r>
                    </a:p>
                  </a:txBody>
                  <a:tcPr marL="121920" marR="121920" marT="60960" marB="60960"/>
                </a:tc>
                <a:extLst>
                  <a:ext uri="{0D108BD9-81ED-4DB2-BD59-A6C34878D82A}">
                    <a16:rowId xmlns:a16="http://schemas.microsoft.com/office/drawing/2014/main" val="3169387171"/>
                  </a:ext>
                </a:extLst>
              </a:tr>
              <a:tr h="406400">
                <a:tc>
                  <a:txBody>
                    <a:bodyPr/>
                    <a:lstStyle/>
                    <a:p>
                      <a:pPr lvl="0"/>
                      <a:r>
                        <a:rPr lang="en-GB" sz="1900" b="1">
                          <a:solidFill>
                            <a:srgbClr val="002060"/>
                          </a:solidFill>
                          <a:latin typeface="Tempus Sans ITC"/>
                        </a:rPr>
                        <a:t>80% attendance</a:t>
                      </a:r>
                    </a:p>
                  </a:txBody>
                  <a:tcPr marL="121920" marR="121920" marT="60960" marB="60960"/>
                </a:tc>
                <a:tc>
                  <a:txBody>
                    <a:bodyPr/>
                    <a:lstStyle/>
                    <a:p>
                      <a:pPr lvl="0"/>
                      <a:r>
                        <a:rPr lang="en-GB" sz="1900" b="1">
                          <a:solidFill>
                            <a:srgbClr val="002060"/>
                          </a:solidFill>
                          <a:latin typeface="Tempus Sans ITC"/>
                        </a:rPr>
                        <a:t>40 days missed</a:t>
                      </a:r>
                    </a:p>
                  </a:txBody>
                  <a:tcPr marL="121920" marR="121920" marT="60960" marB="60960"/>
                </a:tc>
                <a:extLst>
                  <a:ext uri="{0D108BD9-81ED-4DB2-BD59-A6C34878D82A}">
                    <a16:rowId xmlns:a16="http://schemas.microsoft.com/office/drawing/2014/main" val="3784996738"/>
                  </a:ext>
                </a:extLst>
              </a:tr>
              <a:tr h="406400">
                <a:tc>
                  <a:txBody>
                    <a:bodyPr/>
                    <a:lstStyle/>
                    <a:p>
                      <a:pPr lvl="0"/>
                      <a:r>
                        <a:rPr lang="en-GB" sz="1900" b="1">
                          <a:solidFill>
                            <a:srgbClr val="002060"/>
                          </a:solidFill>
                          <a:latin typeface="Tempus Sans ITC"/>
                        </a:rPr>
                        <a:t>75% attendance</a:t>
                      </a:r>
                    </a:p>
                  </a:txBody>
                  <a:tcPr marL="121920" marR="121920" marT="60960" marB="60960"/>
                </a:tc>
                <a:tc>
                  <a:txBody>
                    <a:bodyPr/>
                    <a:lstStyle/>
                    <a:p>
                      <a:pPr lvl="0"/>
                      <a:r>
                        <a:rPr lang="en-GB" sz="1900" b="1">
                          <a:solidFill>
                            <a:srgbClr val="002060"/>
                          </a:solidFill>
                          <a:latin typeface="Tempus Sans ITC"/>
                        </a:rPr>
                        <a:t>50 days missed</a:t>
                      </a:r>
                    </a:p>
                  </a:txBody>
                  <a:tcPr marL="121920" marR="121920" marT="60960" marB="60960"/>
                </a:tc>
                <a:extLst>
                  <a:ext uri="{0D108BD9-81ED-4DB2-BD59-A6C34878D82A}">
                    <a16:rowId xmlns:a16="http://schemas.microsoft.com/office/drawing/2014/main" val="1407883225"/>
                  </a:ext>
                </a:extLst>
              </a:tr>
              <a:tr h="406400">
                <a:tc>
                  <a:txBody>
                    <a:bodyPr/>
                    <a:lstStyle/>
                    <a:p>
                      <a:pPr lvl="0"/>
                      <a:r>
                        <a:rPr lang="en-GB" sz="1900" b="1">
                          <a:solidFill>
                            <a:srgbClr val="002060"/>
                          </a:solidFill>
                          <a:latin typeface="Tempus Sans ITC"/>
                        </a:rPr>
                        <a:t>70%attendance</a:t>
                      </a:r>
                    </a:p>
                  </a:txBody>
                  <a:tcPr marL="121920" marR="121920" marT="60960" marB="60960"/>
                </a:tc>
                <a:tc>
                  <a:txBody>
                    <a:bodyPr/>
                    <a:lstStyle/>
                    <a:p>
                      <a:pPr lvl="0"/>
                      <a:r>
                        <a:rPr lang="en-GB" sz="1900" b="1">
                          <a:solidFill>
                            <a:srgbClr val="002060"/>
                          </a:solidFill>
                          <a:latin typeface="Tempus Sans ITC"/>
                        </a:rPr>
                        <a:t>60 days missed</a:t>
                      </a:r>
                    </a:p>
                  </a:txBody>
                  <a:tcPr marL="121920" marR="121920" marT="60960" marB="60960"/>
                </a:tc>
                <a:extLst>
                  <a:ext uri="{0D108BD9-81ED-4DB2-BD59-A6C34878D82A}">
                    <a16:rowId xmlns:a16="http://schemas.microsoft.com/office/drawing/2014/main" val="2225259968"/>
                  </a:ext>
                </a:extLst>
              </a:tr>
              <a:tr h="406400">
                <a:tc>
                  <a:txBody>
                    <a:bodyPr/>
                    <a:lstStyle/>
                    <a:p>
                      <a:pPr lvl="0"/>
                      <a:r>
                        <a:rPr lang="en-GB" sz="1900" b="1">
                          <a:solidFill>
                            <a:srgbClr val="002060"/>
                          </a:solidFill>
                          <a:latin typeface="Tempus Sans ITC"/>
                        </a:rPr>
                        <a:t>65% attendance</a:t>
                      </a:r>
                    </a:p>
                  </a:txBody>
                  <a:tcPr marL="121920" marR="121920" marT="60960" marB="60960"/>
                </a:tc>
                <a:tc>
                  <a:txBody>
                    <a:bodyPr/>
                    <a:lstStyle/>
                    <a:p>
                      <a:pPr lvl="0"/>
                      <a:r>
                        <a:rPr lang="en-GB" sz="1900" b="1">
                          <a:solidFill>
                            <a:srgbClr val="002060"/>
                          </a:solidFill>
                          <a:latin typeface="Tempus Sans ITC"/>
                        </a:rPr>
                        <a:t>70 days missed</a:t>
                      </a:r>
                    </a:p>
                  </a:txBody>
                  <a:tcPr marL="121920" marR="121920" marT="60960" marB="60960"/>
                </a:tc>
                <a:extLst>
                  <a:ext uri="{0D108BD9-81ED-4DB2-BD59-A6C34878D82A}">
                    <a16:rowId xmlns:a16="http://schemas.microsoft.com/office/drawing/2014/main" val="1245948095"/>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7757D4B7-54DE-C234-3981-1BF7DC73B6D3}"/>
              </a:ext>
            </a:extLst>
          </p:cNvPr>
          <p:cNvSpPr txBox="1"/>
          <p:nvPr/>
        </p:nvSpPr>
        <p:spPr>
          <a:xfrm>
            <a:off x="457200" y="968533"/>
            <a:ext cx="11277600" cy="4965460"/>
          </a:xfrm>
          <a:prstGeom prst="rect">
            <a:avLst/>
          </a:prstGeom>
          <a:noFill/>
          <a:ln cap="flat">
            <a:noFill/>
          </a:ln>
        </p:spPr>
        <p:txBody>
          <a:bodyPr vert="horz" wrap="square" lIns="121920" tIns="60960" rIns="121920" bIns="60960" anchor="t" anchorCtr="1" compatLnSpc="1">
            <a:sp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733" b="1" i="0" u="sng" strike="noStrike" kern="1200" cap="none" spc="0" baseline="0">
                <a:solidFill>
                  <a:srgbClr val="002060"/>
                </a:solidFill>
                <a:uFillTx/>
                <a:latin typeface="Tempus Sans ITC"/>
                <a:ea typeface="Comic Sans MS"/>
                <a:cs typeface="Comic Sans MS"/>
              </a:rPr>
              <a:t>Our Town Church Vision</a:t>
            </a: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1" i="0" u="sng" strike="noStrike" kern="1200" cap="none" spc="0" baseline="0">
              <a:solidFill>
                <a:srgbClr val="002060"/>
              </a:solidFill>
              <a:uFillTx/>
              <a:latin typeface="Tempus Sans ITC" pitchFamily="82"/>
              <a:ea typeface="Comic Sans MS"/>
              <a:cs typeface="Comic Sans MS"/>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67" b="0" i="0" u="none" strike="noStrike" kern="1200" cap="none" spc="0" baseline="0">
                <a:solidFill>
                  <a:srgbClr val="002060"/>
                </a:solidFill>
                <a:uFillTx/>
                <a:latin typeface="Tempus Sans ITC"/>
              </a:rPr>
              <a:t>Faith, Love and Learning</a:t>
            </a:r>
            <a:endParaRPr lang="en-US" sz="2400" b="0" i="0" u="none" strike="noStrike" kern="1200" cap="none" spc="0" baseline="0">
              <a:solidFill>
                <a:srgbClr val="000000"/>
              </a:solidFill>
              <a:uFillTx/>
              <a:latin typeface="Calibri"/>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3067" b="0" i="0" u="none" strike="noStrike" kern="1200" cap="none" spc="0" baseline="0">
              <a:solidFill>
                <a:srgbClr val="002060"/>
              </a:solidFill>
              <a:uFillTx/>
              <a:latin typeface="Tempus Sans ITC"/>
            </a:endParaRPr>
          </a:p>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33" b="0" i="0" u="none" strike="noStrike" kern="1200" cap="none" spc="0" baseline="0">
                <a:solidFill>
                  <a:srgbClr val="002060"/>
                </a:solidFill>
                <a:uFillTx/>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US" sz="1400" b="0" i="0" u="none" strike="noStrike" kern="1200" cap="none" spc="0" baseline="0">
              <a:solidFill>
                <a:srgbClr val="000000"/>
              </a:solidFill>
              <a:uFillTx/>
              <a:latin typeface="Tempus Sans ITC"/>
            </a:endParaRPr>
          </a:p>
        </p:txBody>
      </p:sp>
      <p:sp>
        <p:nvSpPr>
          <p:cNvPr id="3" name="Rectangle 2">
            <a:extLst>
              <a:ext uri="{FF2B5EF4-FFF2-40B4-BE49-F238E27FC236}">
                <a16:creationId xmlns:a16="http://schemas.microsoft.com/office/drawing/2014/main" id="{52C82153-B9C6-4BF9-FA43-42DE34058449}"/>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4" name="Rectangle 4">
            <a:extLst>
              <a:ext uri="{FF2B5EF4-FFF2-40B4-BE49-F238E27FC236}">
                <a16:creationId xmlns:a16="http://schemas.microsoft.com/office/drawing/2014/main" id="{57B14074-DC2A-7F2A-DC84-7FD5CFBC2D0B}"/>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sp>
        <p:nvSpPr>
          <p:cNvPr id="5" name="Rectangle 7">
            <a:extLst>
              <a:ext uri="{FF2B5EF4-FFF2-40B4-BE49-F238E27FC236}">
                <a16:creationId xmlns:a16="http://schemas.microsoft.com/office/drawing/2014/main" id="{495C805A-FB23-5613-969D-27C8DABB68EC}"/>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Calibri"/>
            </a:endParaRPr>
          </a:p>
        </p:txBody>
      </p:sp>
      <p:pic>
        <p:nvPicPr>
          <p:cNvPr id="6" name="Picture 2" descr="Logo">
            <a:extLst>
              <a:ext uri="{FF2B5EF4-FFF2-40B4-BE49-F238E27FC236}">
                <a16:creationId xmlns:a16="http://schemas.microsoft.com/office/drawing/2014/main" id="{A149D38D-B465-780D-CD93-566DE8303162}"/>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sp>
        <p:nvSpPr>
          <p:cNvPr id="2" name="Google Shape;110;p20">
            <a:extLst>
              <a:ext uri="{FF2B5EF4-FFF2-40B4-BE49-F238E27FC236}">
                <a16:creationId xmlns:a16="http://schemas.microsoft.com/office/drawing/2014/main" id="{0889DCCA-079D-5CF4-8AD9-0881DE70CF03}"/>
              </a:ext>
            </a:extLst>
          </p:cNvPr>
          <p:cNvSpPr txBox="1">
            <a:spLocks noGrp="1"/>
          </p:cNvSpPr>
          <p:nvPr>
            <p:ph type="ctrTitle"/>
          </p:nvPr>
        </p:nvSpPr>
        <p:spPr>
          <a:xfrm>
            <a:off x="1" y="1747358"/>
            <a:ext cx="11851489" cy="3995599"/>
          </a:xfrm>
        </p:spPr>
        <p:txBody>
          <a:bodyPr anchorCtr="0">
            <a:normAutofit fontScale="90000"/>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r>
              <a:rPr lang="en-GB" sz="3733" b="1" u="sng">
                <a:solidFill>
                  <a:srgbClr val="002060"/>
                </a:solidFill>
                <a:latin typeface="Tempus Sans ITC"/>
              </a:rPr>
              <a:t>Inquiry Based Learning</a:t>
            </a:r>
            <a:br>
              <a:rPr lang="en-GB" sz="3733" b="1">
                <a:latin typeface="Tempus Sans ITC" pitchFamily="82"/>
              </a:rPr>
            </a:br>
            <a:endParaRPr lang="en-GB" sz="3733" b="1">
              <a:solidFill>
                <a:srgbClr val="002060"/>
              </a:solidFill>
              <a:latin typeface="Tempus Sans ITC" pitchFamily="82"/>
            </a:endParaRPr>
          </a:p>
          <a:p>
            <a:pPr marL="608965" lvl="0" algn="ctr"/>
            <a:r>
              <a:rPr lang="en-GB" sz="3733" b="1" u="sng">
                <a:solidFill>
                  <a:srgbClr val="002060"/>
                </a:solidFill>
                <a:latin typeface="Tempus Sans ITC"/>
              </a:rPr>
              <a:t>Autumn Term: </a:t>
            </a:r>
            <a:r>
              <a:rPr lang="en-GB" sz="3733">
                <a:solidFill>
                  <a:srgbClr val="002060"/>
                </a:solidFill>
                <a:latin typeface="Tempus Sans ITC"/>
              </a:rPr>
              <a:t>Is conflict avoidable?</a:t>
            </a:r>
            <a:br>
              <a:rPr lang="en-GB" sz="3733" b="1">
                <a:latin typeface="Tempus Sans ITC" pitchFamily="82"/>
              </a:rPr>
            </a:br>
            <a:br>
              <a:rPr lang="en-GB" sz="3067" b="1">
                <a:latin typeface="Tempus Sans ITC" pitchFamily="82"/>
              </a:rPr>
            </a:br>
            <a:r>
              <a:rPr lang="en-GB" sz="3733" b="1" u="sng">
                <a:solidFill>
                  <a:srgbClr val="002060"/>
                </a:solidFill>
                <a:latin typeface="Tempus Sans ITC"/>
              </a:rPr>
              <a:t>Spring Term: </a:t>
            </a:r>
            <a:r>
              <a:rPr lang="en-GB" sz="3733">
                <a:solidFill>
                  <a:srgbClr val="002060"/>
                </a:solidFill>
                <a:latin typeface="Tempus Sans ITC"/>
              </a:rPr>
              <a:t>In what ways can we be influenced by film and digital media?</a:t>
            </a:r>
            <a:br>
              <a:rPr lang="en-GB" sz="3733" b="1">
                <a:latin typeface="Tempus Sans ITC" pitchFamily="82"/>
              </a:rPr>
            </a:br>
            <a:br>
              <a:rPr lang="en-GB" sz="3733" b="1">
                <a:latin typeface="Tempus Sans ITC" pitchFamily="82"/>
              </a:rPr>
            </a:br>
            <a:r>
              <a:rPr lang="en-GB" sz="3733" b="1" u="sng">
                <a:solidFill>
                  <a:srgbClr val="002060"/>
                </a:solidFill>
                <a:latin typeface="Tempus Sans ITC"/>
              </a:rPr>
              <a:t>Summer Term</a:t>
            </a:r>
            <a:r>
              <a:rPr lang="en-GB" sz="3733" b="1">
                <a:solidFill>
                  <a:srgbClr val="002060"/>
                </a:solidFill>
                <a:latin typeface="Tempus Sans ITC"/>
              </a:rPr>
              <a:t>: </a:t>
            </a:r>
            <a:r>
              <a:rPr lang="en-GB" sz="3733">
                <a:solidFill>
                  <a:srgbClr val="002060"/>
                </a:solidFill>
                <a:latin typeface="Tempus Sans ITC"/>
              </a:rPr>
              <a:t>How can forces and energy help us in our day-to-day lives?</a:t>
            </a:r>
            <a:endParaRPr lang="en-GB" sz="4000">
              <a:solidFill>
                <a:srgbClr val="FFFFFF"/>
              </a:solidFill>
              <a:latin typeface="Comic Sans MS"/>
            </a:endParaRPr>
          </a:p>
        </p:txBody>
      </p:sp>
      <p:sp>
        <p:nvSpPr>
          <p:cNvPr id="3" name="Rectangle 2">
            <a:extLst>
              <a:ext uri="{FF2B5EF4-FFF2-40B4-BE49-F238E27FC236}">
                <a16:creationId xmlns:a16="http://schemas.microsoft.com/office/drawing/2014/main" id="{EC53522E-534B-4E01-A51B-636C798CCB96}"/>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5">
            <a:extLst>
              <a:ext uri="{FF2B5EF4-FFF2-40B4-BE49-F238E27FC236}">
                <a16:creationId xmlns:a16="http://schemas.microsoft.com/office/drawing/2014/main" id="{C9538853-06E5-E339-3B14-BF76DCD0647B}"/>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7">
            <a:extLst>
              <a:ext uri="{FF2B5EF4-FFF2-40B4-BE49-F238E27FC236}">
                <a16:creationId xmlns:a16="http://schemas.microsoft.com/office/drawing/2014/main" id="{7641964A-1FCB-39EF-DAFE-11C7A18F1687}"/>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5555E39E-E748-0640-632D-C488999C8AFD}"/>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Google Shape;116;p21">
            <a:extLst>
              <a:ext uri="{FF2B5EF4-FFF2-40B4-BE49-F238E27FC236}">
                <a16:creationId xmlns:a16="http://schemas.microsoft.com/office/drawing/2014/main" id="{21B0687E-6E63-CA75-3AD6-CCE167BAC959}"/>
              </a:ext>
            </a:extLst>
          </p:cNvPr>
          <p:cNvSpPr txBox="1">
            <a:spLocks noGrp="1"/>
          </p:cNvSpPr>
          <p:nvPr>
            <p:ph type="ctrTitle"/>
          </p:nvPr>
        </p:nvSpPr>
        <p:spPr>
          <a:xfrm>
            <a:off x="898901" y="971545"/>
            <a:ext cx="10388365" cy="5018239"/>
          </a:xfrm>
        </p:spPr>
        <p:txBody>
          <a:bodyPr anchorCtr="0">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endParaRPr lang="en-GB" sz="2100">
              <a:solidFill>
                <a:srgbClr val="6D9CFA"/>
              </a:solidFill>
            </a:endParaRPr>
          </a:p>
          <a:p>
            <a:pPr lvl="0" algn="ctr"/>
            <a:r>
              <a:rPr lang="en-GB" sz="2100" b="1" u="sng">
                <a:solidFill>
                  <a:srgbClr val="002060"/>
                </a:solidFill>
                <a:latin typeface="Tempus Sans ITC" pitchFamily="82"/>
              </a:rPr>
              <a:t>Start/End of Day</a:t>
            </a:r>
          </a:p>
          <a:p>
            <a:pPr lvl="0" algn="ctr"/>
            <a:endParaRPr lang="en-GB" sz="2100">
              <a:solidFill>
                <a:srgbClr val="002060"/>
              </a:solidFill>
              <a:latin typeface="Tempus Sans ITC" pitchFamily="82"/>
            </a:endParaRPr>
          </a:p>
          <a:p>
            <a:pPr lvl="0" algn="ctr"/>
            <a:r>
              <a:rPr lang="en-GB" sz="2100" b="1" u="sng">
                <a:solidFill>
                  <a:srgbClr val="002060"/>
                </a:solidFill>
                <a:latin typeface="Tempus Sans ITC"/>
              </a:rPr>
              <a:t>Morning drop off </a:t>
            </a:r>
          </a:p>
          <a:p>
            <a:pPr lvl="0" algn="ctr"/>
            <a:r>
              <a:rPr lang="en-GB" sz="2100">
                <a:solidFill>
                  <a:srgbClr val="002060"/>
                </a:solidFill>
                <a:latin typeface="Tempus Sans ITC"/>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p>
          <a:p>
            <a:pPr lvl="0" algn="ctr"/>
            <a:endParaRPr lang="en-GB" sz="2100">
              <a:solidFill>
                <a:srgbClr val="002060"/>
              </a:solidFill>
              <a:latin typeface="Tempus Sans ITC" pitchFamily="82"/>
            </a:endParaRPr>
          </a:p>
          <a:p>
            <a:pPr lvl="0" algn="ctr"/>
            <a:r>
              <a:rPr lang="en-GB" sz="2100" b="1" u="sng">
                <a:solidFill>
                  <a:srgbClr val="002060"/>
                </a:solidFill>
                <a:latin typeface="Tempus Sans ITC"/>
              </a:rPr>
              <a:t>Afternoon pick up</a:t>
            </a:r>
          </a:p>
          <a:p>
            <a:pPr lvl="0" algn="ctr"/>
            <a:r>
              <a:rPr lang="en-GB" sz="2100">
                <a:solidFill>
                  <a:srgbClr val="002060"/>
                </a:solidFill>
                <a:latin typeface="Tempus Sans ITC"/>
              </a:rPr>
              <a:t>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p>
        </p:txBody>
      </p:sp>
      <p:sp>
        <p:nvSpPr>
          <p:cNvPr id="3" name="Rectangle 2">
            <a:extLst>
              <a:ext uri="{FF2B5EF4-FFF2-40B4-BE49-F238E27FC236}">
                <a16:creationId xmlns:a16="http://schemas.microsoft.com/office/drawing/2014/main" id="{F99327F5-EB67-3799-73D5-4AA05C3AF49F}"/>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5">
            <a:extLst>
              <a:ext uri="{FF2B5EF4-FFF2-40B4-BE49-F238E27FC236}">
                <a16:creationId xmlns:a16="http://schemas.microsoft.com/office/drawing/2014/main" id="{757D508B-E720-C3F0-860D-C3EF800EC939}"/>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7">
            <a:extLst>
              <a:ext uri="{FF2B5EF4-FFF2-40B4-BE49-F238E27FC236}">
                <a16:creationId xmlns:a16="http://schemas.microsoft.com/office/drawing/2014/main" id="{D4DEFA6B-76E0-D8D0-B6FA-847259D4EE24}"/>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DBBF85E7-F0D2-123D-C22F-700D81DB7722}"/>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Google Shape;122;p22">
            <a:extLst>
              <a:ext uri="{FF2B5EF4-FFF2-40B4-BE49-F238E27FC236}">
                <a16:creationId xmlns:a16="http://schemas.microsoft.com/office/drawing/2014/main" id="{49E9D4E5-B552-BEDC-D3A9-A56DCED85537}"/>
              </a:ext>
            </a:extLst>
          </p:cNvPr>
          <p:cNvSpPr txBox="1">
            <a:spLocks noGrp="1"/>
          </p:cNvSpPr>
          <p:nvPr>
            <p:ph type="ctrTitle"/>
          </p:nvPr>
        </p:nvSpPr>
        <p:spPr>
          <a:xfrm>
            <a:off x="461092" y="703324"/>
            <a:ext cx="11383543" cy="5296748"/>
          </a:xfrm>
        </p:spPr>
        <p:txBody>
          <a:bodyPr anchorCtr="0">
            <a:norm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endParaRPr lang="en-GB">
              <a:solidFill>
                <a:srgbClr val="002060"/>
              </a:solidFill>
              <a:latin typeface="Tempus Sans ITC"/>
            </a:endParaRPr>
          </a:p>
          <a:p>
            <a:pPr lvl="0" algn="ctr"/>
            <a:r>
              <a:rPr lang="en-GB" sz="3733" b="1" u="sng">
                <a:solidFill>
                  <a:srgbClr val="002060"/>
                </a:solidFill>
                <a:latin typeface="Tempus Sans ITC"/>
              </a:rPr>
              <a:t>What should my child bring to school?</a:t>
            </a:r>
          </a:p>
          <a:p>
            <a:pPr lvl="0" algn="ctr"/>
            <a:endParaRPr lang="en-GB" sz="2133" b="1">
              <a:solidFill>
                <a:srgbClr val="002060"/>
              </a:solidFill>
              <a:latin typeface="Tempus Sans ITC"/>
            </a:endParaRPr>
          </a:p>
          <a:p>
            <a:pPr lvl="0" algn="ctr"/>
            <a:r>
              <a:rPr lang="en-GB" sz="3067" b="1">
                <a:solidFill>
                  <a:srgbClr val="002060"/>
                </a:solidFill>
                <a:latin typeface="Tempus Sans ITC"/>
              </a:rPr>
              <a:t>School Uniform</a:t>
            </a:r>
            <a:r>
              <a:rPr lang="en-GB" sz="2133">
                <a:solidFill>
                  <a:srgbClr val="002060"/>
                </a:solidFill>
                <a:latin typeface="Tempus Sans ITC"/>
              </a:rPr>
              <a:t> </a:t>
            </a:r>
            <a:br>
              <a:rPr lang="en-GB" sz="2133">
                <a:solidFill>
                  <a:srgbClr val="002060"/>
                </a:solidFill>
                <a:latin typeface="Tempus Sans ITC"/>
              </a:rPr>
            </a:br>
            <a:r>
              <a:rPr lang="en-GB" sz="2133">
                <a:solidFill>
                  <a:srgbClr val="002060"/>
                </a:solidFill>
                <a:latin typeface="Tempus Sans ITC"/>
              </a:rPr>
              <a:t>This must be worn every day. Please ensure all items are clearly labelled with your child’s name as they can be easily lost or misplaced and this helps us to reunite them with their owner.</a:t>
            </a:r>
            <a:br>
              <a:rPr lang="en-GB" sz="2133">
                <a:solidFill>
                  <a:srgbClr val="002060"/>
                </a:solidFill>
                <a:latin typeface="Tempus Sans ITC"/>
              </a:rPr>
            </a:br>
            <a:br>
              <a:rPr lang="en-GB" sz="2133">
                <a:solidFill>
                  <a:srgbClr val="002060"/>
                </a:solidFill>
                <a:latin typeface="Tempus Sans ITC"/>
              </a:rPr>
            </a:br>
            <a:r>
              <a:rPr lang="en-GB" sz="2133">
                <a:solidFill>
                  <a:srgbClr val="002060"/>
                </a:solidFill>
                <a:latin typeface="Tempus Sans ITC"/>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lvl="0" algn="ctr"/>
            <a:endParaRPr lang="en-GB" sz="2000">
              <a:solidFill>
                <a:srgbClr val="002060"/>
              </a:solidFill>
              <a:latin typeface="Tempus Sans ITC"/>
            </a:endParaRPr>
          </a:p>
          <a:p>
            <a:pPr lvl="0" algn="ctr"/>
            <a:r>
              <a:rPr lang="en-GB" sz="3067" b="1">
                <a:solidFill>
                  <a:srgbClr val="002060"/>
                </a:solidFill>
                <a:latin typeface="Tempus Sans ITC"/>
              </a:rPr>
              <a:t>PE Kit</a:t>
            </a:r>
            <a:r>
              <a:rPr lang="en-GB" sz="2133">
                <a:solidFill>
                  <a:srgbClr val="002060"/>
                </a:solidFill>
                <a:latin typeface="Tempus Sans ITC"/>
              </a:rPr>
              <a:t> </a:t>
            </a:r>
            <a:br>
              <a:rPr lang="en-GB" sz="2133">
                <a:solidFill>
                  <a:srgbClr val="002060"/>
                </a:solidFill>
                <a:latin typeface="Tempus Sans ITC"/>
              </a:rPr>
            </a:br>
            <a:r>
              <a:rPr lang="en-GB" sz="2133">
                <a:solidFill>
                  <a:srgbClr val="002060"/>
                </a:solidFill>
                <a:latin typeface="Tempus Sans ITC"/>
              </a:rPr>
              <a:t>This should be worn to school on their PE day, this term this will be swimming lessons on a Monday</a:t>
            </a:r>
            <a:r>
              <a:rPr lang="en-GB" sz="2133" b="1">
                <a:solidFill>
                  <a:srgbClr val="002060"/>
                </a:solidFill>
                <a:latin typeface="Tempus Sans ITC"/>
              </a:rPr>
              <a:t> </a:t>
            </a:r>
            <a:r>
              <a:rPr lang="en-GB" sz="2133">
                <a:solidFill>
                  <a:srgbClr val="002060"/>
                </a:solidFill>
                <a:latin typeface="Tempus Sans ITC"/>
              </a:rPr>
              <a:t>and rugby on a Thursday.</a:t>
            </a:r>
          </a:p>
        </p:txBody>
      </p:sp>
      <p:sp>
        <p:nvSpPr>
          <p:cNvPr id="3" name="Rectangle 2">
            <a:extLst>
              <a:ext uri="{FF2B5EF4-FFF2-40B4-BE49-F238E27FC236}">
                <a16:creationId xmlns:a16="http://schemas.microsoft.com/office/drawing/2014/main" id="{B1B14778-7CCD-83AB-E85D-813753978EED}"/>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551E72CB-303D-E55F-C19C-EC39CB8DBC69}"/>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08BB03E0-5D48-C305-8417-4715293F2BEA}"/>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E79C40BF-7CAB-ABEF-E3E4-30AA81DE853F}"/>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Google Shape;128;p23">
            <a:extLst>
              <a:ext uri="{FF2B5EF4-FFF2-40B4-BE49-F238E27FC236}">
                <a16:creationId xmlns:a16="http://schemas.microsoft.com/office/drawing/2014/main" id="{8516CAF1-5670-4700-8A5B-64485977DDF7}"/>
              </a:ext>
            </a:extLst>
          </p:cNvPr>
          <p:cNvSpPr txBox="1">
            <a:spLocks noGrp="1"/>
          </p:cNvSpPr>
          <p:nvPr>
            <p:ph type="ctrTitle"/>
          </p:nvPr>
        </p:nvSpPr>
        <p:spPr>
          <a:xfrm>
            <a:off x="461092" y="387298"/>
            <a:ext cx="11383543" cy="5789950"/>
          </a:xfrm>
        </p:spPr>
        <p:txBody>
          <a:bodyPr anchorCtr="0">
            <a:norm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algn="ctr"/>
            <a:r>
              <a:rPr lang="en-GB" sz="4000" b="1" u="sng">
                <a:solidFill>
                  <a:srgbClr val="004B53"/>
                </a:solidFill>
                <a:latin typeface="Tempus Sans ITC"/>
              </a:rPr>
              <a:t>What should my child bring to school?</a:t>
            </a:r>
            <a:br>
              <a:rPr lang="en-GB" sz="4000" b="1" u="sng" dirty="0">
                <a:latin typeface="Tempus Sans ITC"/>
              </a:rPr>
            </a:br>
            <a:endParaRPr lang="en-GB" sz="4000" b="1" u="sng">
              <a:solidFill>
                <a:srgbClr val="004B53"/>
              </a:solidFill>
              <a:latin typeface="Tempus Sans ITC"/>
            </a:endParaRPr>
          </a:p>
          <a:p>
            <a:pPr lvl="0" algn="ctr"/>
            <a:endParaRPr lang="en-GB" sz="2000" b="1" dirty="0">
              <a:solidFill>
                <a:srgbClr val="004B53"/>
              </a:solidFill>
              <a:latin typeface="Tempus Sans ITC"/>
            </a:endParaRPr>
          </a:p>
          <a:p>
            <a:pPr lvl="0" algn="ctr"/>
            <a:r>
              <a:rPr lang="en-GB" sz="3200" b="1">
                <a:solidFill>
                  <a:srgbClr val="004B53"/>
                </a:solidFill>
                <a:latin typeface="Tempus Sans ITC"/>
              </a:rPr>
              <a:t>Snack</a:t>
            </a:r>
          </a:p>
          <a:p>
            <a:pPr lvl="0" algn="ctr"/>
            <a:r>
              <a:rPr lang="en-GB" dirty="0">
                <a:solidFill>
                  <a:srgbClr val="004B53"/>
                </a:solidFill>
                <a:latin typeface="Tempus Sans ITC"/>
              </a:rPr>
              <a:t>Children may either bring</a:t>
            </a:r>
            <a:r>
              <a:rPr lang="en-GB" b="1" dirty="0">
                <a:solidFill>
                  <a:srgbClr val="004B53"/>
                </a:solidFill>
                <a:latin typeface="Tempus Sans ITC"/>
              </a:rPr>
              <a:t> their own </a:t>
            </a:r>
            <a:r>
              <a:rPr lang="en-GB" u="sng" dirty="0">
                <a:solidFill>
                  <a:srgbClr val="004B53"/>
                </a:solidFill>
                <a:latin typeface="Tempus Sans ITC"/>
              </a:rPr>
              <a:t>healthy</a:t>
            </a:r>
            <a:r>
              <a:rPr lang="en-GB" dirty="0">
                <a:solidFill>
                  <a:srgbClr val="004B53"/>
                </a:solidFill>
                <a:latin typeface="Tempus Sans ITC"/>
              </a:rPr>
              <a:t> snack to eat mid morning. </a:t>
            </a:r>
          </a:p>
          <a:p>
            <a:pPr lvl="0" algn="ctr"/>
            <a:endParaRPr lang="en-GB" sz="2000" dirty="0">
              <a:solidFill>
                <a:srgbClr val="004B53"/>
              </a:solidFill>
              <a:latin typeface="Tempus Sans ITC"/>
            </a:endParaRPr>
          </a:p>
          <a:p>
            <a:pPr lvl="0" algn="ctr"/>
            <a:r>
              <a:rPr lang="en-GB" sz="3200" b="1">
                <a:solidFill>
                  <a:srgbClr val="004B53"/>
                </a:solidFill>
                <a:latin typeface="Tempus Sans ITC"/>
              </a:rPr>
              <a:t>Lunch</a:t>
            </a:r>
            <a:endParaRPr lang="en-GB" sz="3200">
              <a:solidFill>
                <a:srgbClr val="004B53"/>
              </a:solidFill>
              <a:latin typeface="Tempus Sans ITC"/>
            </a:endParaRPr>
          </a:p>
          <a:p>
            <a:pPr lvl="0" algn="ctr"/>
            <a:r>
              <a:rPr lang="en-GB" dirty="0">
                <a:solidFill>
                  <a:srgbClr val="004B53"/>
                </a:solidFill>
                <a:latin typeface="Tempus Sans ITC"/>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p>
        </p:txBody>
      </p:sp>
      <p:sp>
        <p:nvSpPr>
          <p:cNvPr id="3" name="Rectangle 2">
            <a:extLst>
              <a:ext uri="{FF2B5EF4-FFF2-40B4-BE49-F238E27FC236}">
                <a16:creationId xmlns:a16="http://schemas.microsoft.com/office/drawing/2014/main" id="{6722C298-C80D-6462-261D-6F7E622A3102}"/>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55F5AE61-DA43-7F43-AF95-E95156AF6E91}"/>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28B5BB22-1042-B0CA-30FF-FCA924615DDF}"/>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F8F8107F-B974-692E-5977-F997C40D82C3}"/>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Google Shape;128;p23">
            <a:extLst>
              <a:ext uri="{FF2B5EF4-FFF2-40B4-BE49-F238E27FC236}">
                <a16:creationId xmlns:a16="http://schemas.microsoft.com/office/drawing/2014/main" id="{DD1449E2-16E5-80CA-6009-C010EB4E8A08}"/>
              </a:ext>
            </a:extLst>
          </p:cNvPr>
          <p:cNvSpPr txBox="1">
            <a:spLocks noGrp="1"/>
          </p:cNvSpPr>
          <p:nvPr>
            <p:ph type="ctrTitle"/>
          </p:nvPr>
        </p:nvSpPr>
        <p:spPr>
          <a:xfrm>
            <a:off x="415600" y="2402958"/>
            <a:ext cx="11360797" cy="3822399"/>
          </a:xfrm>
        </p:spPr>
        <p:txBody>
          <a:bodyPr anchorCtr="0">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endParaRPr lang="en-GB" sz="2000" b="1">
              <a:solidFill>
                <a:srgbClr val="004B53"/>
              </a:solidFill>
              <a:latin typeface="Tempus Sans ITC"/>
            </a:endParaRPr>
          </a:p>
          <a:p>
            <a:pPr algn="ctr"/>
            <a:r>
              <a:rPr lang="en-GB" sz="4000" b="1" dirty="0">
                <a:solidFill>
                  <a:srgbClr val="004B53"/>
                </a:solidFill>
                <a:latin typeface="Tempus Sans ITC"/>
              </a:rPr>
              <a:t>What should my child bring to </a:t>
            </a:r>
            <a:r>
              <a:rPr lang="en-GB" sz="4000" b="1">
                <a:solidFill>
                  <a:srgbClr val="004B53"/>
                </a:solidFill>
                <a:latin typeface="Tempus Sans ITC"/>
              </a:rPr>
              <a:t>school?</a:t>
            </a:r>
            <a:br>
              <a:rPr lang="en-GB" sz="4000" b="1" dirty="0">
                <a:latin typeface="Tempus Sans ITC"/>
              </a:rPr>
            </a:br>
            <a:br>
              <a:rPr lang="en-GB" sz="3200" b="1" dirty="0">
                <a:latin typeface="Tempus Sans ITC"/>
              </a:rPr>
            </a:br>
            <a:r>
              <a:rPr lang="en-GB" sz="3200" b="1">
                <a:solidFill>
                  <a:srgbClr val="004B53"/>
                </a:solidFill>
                <a:latin typeface="Tempus Sans ITC"/>
              </a:rPr>
              <a:t>Water</a:t>
            </a:r>
            <a:endParaRPr lang="en-GB" sz="3600">
              <a:latin typeface="Tempus Sans ITC"/>
            </a:endParaRPr>
          </a:p>
          <a:p>
            <a:pPr lvl="0" algn="ctr"/>
            <a:r>
              <a:rPr lang="en-GB">
                <a:solidFill>
                  <a:srgbClr val="004B53"/>
                </a:solidFill>
                <a:latin typeface="Tempus Sans ITC"/>
              </a:rPr>
              <a:t>All children need to bring in a reusable bottle to drink WATER throughout the day, these may be refilled as necessary throughout the day.</a:t>
            </a:r>
            <a:br>
              <a:rPr lang="en-GB" dirty="0">
                <a:latin typeface="Tempus Sans ITC"/>
              </a:rPr>
            </a:br>
            <a:endParaRPr lang="en-GB">
              <a:latin typeface="Tempus Sans ITC"/>
            </a:endParaRPr>
          </a:p>
          <a:p>
            <a:pPr lvl="0" algn="ctr"/>
            <a:r>
              <a:rPr lang="en-GB" sz="3600" b="1">
                <a:solidFill>
                  <a:srgbClr val="004B53"/>
                </a:solidFill>
                <a:latin typeface="Tempus Sans ITC"/>
              </a:rPr>
              <a:t>Hats, Coats and Gloves </a:t>
            </a:r>
            <a:endParaRPr lang="en-GB" sz="3600">
              <a:latin typeface="Tempus Sans ITC"/>
            </a:endParaRPr>
          </a:p>
          <a:p>
            <a:pPr lvl="0" algn="ctr"/>
            <a:r>
              <a:rPr lang="en-GB">
                <a:solidFill>
                  <a:srgbClr val="004B53"/>
                </a:solidFill>
                <a:latin typeface="Tempus Sans ITC"/>
              </a:rPr>
              <a:t>Please ensure your children clothing suitable for the weather, especially a warm, waterproof coat every day - we will continue to spend a lot of time outdoors.</a:t>
            </a:r>
            <a:endParaRPr lang="en-GB">
              <a:latin typeface="Tempus Sans ITC"/>
            </a:endParaRPr>
          </a:p>
          <a:p>
            <a:pPr lvl="0" algn="ctr"/>
            <a:endParaRPr lang="en-GB">
              <a:latin typeface="Tempus Sans ITC"/>
            </a:endParaRPr>
          </a:p>
          <a:p>
            <a:pPr lvl="0" algn="ctr"/>
            <a:r>
              <a:rPr lang="en-GB" sz="3200" b="1">
                <a:solidFill>
                  <a:srgbClr val="004B53"/>
                </a:solidFill>
                <a:latin typeface="Tempus Sans ITC"/>
              </a:rPr>
              <a:t>Reading Books</a:t>
            </a:r>
            <a:br>
              <a:rPr lang="en-GB" sz="3200" b="1" dirty="0">
                <a:latin typeface="Tempus Sans ITC"/>
              </a:rPr>
            </a:br>
            <a:r>
              <a:rPr lang="en-GB">
                <a:solidFill>
                  <a:srgbClr val="004B53"/>
                </a:solidFill>
                <a:latin typeface="Tempus Sans ITC"/>
              </a:rPr>
              <a:t>Please bring this into school EVERY DAY and please practice reading together at home.</a:t>
            </a:r>
            <a:br>
              <a:rPr lang="en-GB" dirty="0">
                <a:latin typeface="Tempus Sans ITC"/>
              </a:rPr>
            </a:br>
            <a:r>
              <a:rPr lang="en-GB" dirty="0">
                <a:solidFill>
                  <a:srgbClr val="004B53"/>
                </a:solidFill>
                <a:latin typeface="Tempus Sans ITC"/>
              </a:rPr>
              <a:t> </a:t>
            </a:r>
            <a:r>
              <a:rPr lang="en-GB" b="1">
                <a:solidFill>
                  <a:srgbClr val="004B53"/>
                </a:solidFill>
                <a:latin typeface="Tempus Sans ITC"/>
              </a:rPr>
              <a:t>Reading at home every week is essential - a little every day goes a long way!</a:t>
            </a:r>
            <a:endParaRPr lang="en-GB">
              <a:latin typeface="Tempus Sans ITC"/>
            </a:endParaRPr>
          </a:p>
          <a:p>
            <a:pPr lvl="0" algn="ctr"/>
            <a:endParaRPr lang="en-GB" sz="3600" b="1">
              <a:solidFill>
                <a:srgbClr val="004B53"/>
              </a:solidFill>
              <a:latin typeface="Tempus Sans ITC"/>
            </a:endParaRPr>
          </a:p>
        </p:txBody>
      </p:sp>
      <p:sp>
        <p:nvSpPr>
          <p:cNvPr id="3" name="Rectangle 2">
            <a:extLst>
              <a:ext uri="{FF2B5EF4-FFF2-40B4-BE49-F238E27FC236}">
                <a16:creationId xmlns:a16="http://schemas.microsoft.com/office/drawing/2014/main" id="{4473C672-FF70-0C00-0BB4-17702ECA9455}"/>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5D1C36C9-4FF2-5F35-162C-A918D0C690A4}"/>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0FA2CFC3-823F-9B9D-2786-DC6AA5B57E69}"/>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57653D41-150A-1003-CB74-8CEE4B43B8FA}"/>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Google Shape;140;p25">
            <a:extLst>
              <a:ext uri="{FF2B5EF4-FFF2-40B4-BE49-F238E27FC236}">
                <a16:creationId xmlns:a16="http://schemas.microsoft.com/office/drawing/2014/main" id="{BD32381C-9041-A095-455C-EB0C1A15A1B6}"/>
              </a:ext>
            </a:extLst>
          </p:cNvPr>
          <p:cNvSpPr txBox="1">
            <a:spLocks noGrp="1"/>
          </p:cNvSpPr>
          <p:nvPr>
            <p:ph type="ctrTitle"/>
          </p:nvPr>
        </p:nvSpPr>
        <p:spPr>
          <a:xfrm>
            <a:off x="466970" y="674311"/>
            <a:ext cx="11208101" cy="5664846"/>
          </a:xfrm>
        </p:spPr>
        <p:txBody>
          <a:bodyPr anchorCtr="0">
            <a:normAutofit fontScale="90000"/>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r>
              <a:rPr lang="en-GB" sz="4000" b="1" u="sng">
                <a:solidFill>
                  <a:srgbClr val="002060"/>
                </a:solidFill>
                <a:latin typeface="Tempus Sans ITC"/>
              </a:rPr>
              <a:t>Keeping in Touch</a:t>
            </a:r>
          </a:p>
          <a:p>
            <a:pPr lvl="0" algn="ctr"/>
            <a:endParaRPr lang="en-GB" sz="1400">
              <a:solidFill>
                <a:srgbClr val="002060"/>
              </a:solidFill>
              <a:latin typeface="Tempus Sans ITC"/>
            </a:endParaRPr>
          </a:p>
          <a:p>
            <a:pPr lvl="0" algn="ctr"/>
            <a:br>
              <a:rPr lang="en-GB" sz="3200" b="1">
                <a:solidFill>
                  <a:srgbClr val="002060"/>
                </a:solidFill>
                <a:latin typeface="Tempus Sans ITC"/>
              </a:rPr>
            </a:br>
            <a:r>
              <a:rPr lang="en-GB" sz="3200" b="1">
                <a:solidFill>
                  <a:srgbClr val="002060"/>
                </a:solidFill>
                <a:latin typeface="Tempus Sans ITC"/>
              </a:rPr>
              <a:t>Teacher email addresses</a:t>
            </a:r>
          </a:p>
          <a:p>
            <a:pPr lvl="0" algn="ctr"/>
            <a:r>
              <a:rPr lang="en-GB">
                <a:solidFill>
                  <a:srgbClr val="002060"/>
                </a:solidFill>
                <a:latin typeface="Tempus Sans ITC"/>
              </a:rPr>
              <a:t>I can be contacted via </a:t>
            </a:r>
            <a:r>
              <a:rPr lang="en-GB">
                <a:solidFill>
                  <a:srgbClr val="002060"/>
                </a:solidFill>
                <a:latin typeface="Tempus Sans ITC"/>
                <a:hlinkClick r:id="rId3">
                  <a:extLst>
                    <a:ext uri="{A12FA001-AC4F-418D-AE19-62706E023703}">
                      <ahyp:hlinkClr xmlns:ahyp="http://schemas.microsoft.com/office/drawing/2018/hyperlinkcolor" val="tx"/>
                    </a:ext>
                  </a:extLst>
                </a:hlinkClick>
              </a:rPr>
              <a:t>hipkissd@hwbcymru.net</a:t>
            </a:r>
            <a:r>
              <a:rPr lang="en-GB">
                <a:solidFill>
                  <a:srgbClr val="002060"/>
                </a:solidFill>
                <a:latin typeface="Tempus Sans ITC"/>
              </a:rPr>
              <a:t>. However, during school hours, I am working with your children and may not pick up your email straight away. Any urgent information or messages should go directly to the school office,</a:t>
            </a:r>
            <a:br>
              <a:rPr lang="en-GB">
                <a:solidFill>
                  <a:srgbClr val="002060"/>
                </a:solidFill>
                <a:latin typeface="Tempus Sans ITC"/>
              </a:rPr>
            </a:br>
            <a:br>
              <a:rPr lang="en-GB">
                <a:latin typeface="Tempus Sans ITC"/>
              </a:rPr>
            </a:br>
            <a:r>
              <a:rPr lang="en-GB" sz="1100">
                <a:solidFill>
                  <a:srgbClr val="002060"/>
                </a:solidFill>
                <a:latin typeface="Tempus Sans ITC"/>
              </a:rPr>
              <a:t> </a:t>
            </a:r>
            <a:r>
              <a:rPr lang="en-GB" sz="3600" b="1">
                <a:solidFill>
                  <a:srgbClr val="002060"/>
                </a:solidFill>
                <a:latin typeface="Tempus Sans ITC"/>
              </a:rPr>
              <a:t>School Website</a:t>
            </a:r>
            <a:r>
              <a:rPr lang="en-GB" sz="2800" b="1">
                <a:solidFill>
                  <a:srgbClr val="002060"/>
                </a:solidFill>
                <a:latin typeface="Tempus Sans ITC"/>
              </a:rPr>
              <a:t> </a:t>
            </a:r>
            <a:br>
              <a:rPr lang="en-GB" sz="2800" b="1">
                <a:latin typeface="Tempus Sans ITC"/>
              </a:rPr>
            </a:br>
            <a:r>
              <a:rPr lang="en-GB">
                <a:solidFill>
                  <a:srgbClr val="002060"/>
                </a:solidFill>
                <a:latin typeface="Tempus Sans ITC"/>
              </a:rPr>
              <a:t>Information is regularly published on the school website - </a:t>
            </a:r>
            <a:r>
              <a:rPr lang="en-GB" u="sng">
                <a:solidFill>
                  <a:srgbClr val="0070C0"/>
                </a:solidFill>
                <a:latin typeface="Tempus Sans ITC"/>
                <a:hlinkClick r:id="rId4">
                  <a:extLst>
                    <a:ext uri="{A12FA001-AC4F-418D-AE19-62706E023703}">
                      <ahyp:hlinkClr xmlns:ahyp="http://schemas.microsoft.com/office/drawing/2018/hyperlinkcolor" val="tx"/>
                    </a:ext>
                  </a:extLst>
                </a:hlinkClick>
              </a:rPr>
              <a:t>www.aberdaretownciwprimary.com</a:t>
            </a:r>
            <a:br>
              <a:rPr lang="en-GB" u="sng">
                <a:latin typeface="Tempus Sans ITC"/>
              </a:rPr>
            </a:br>
            <a:br>
              <a:rPr lang="en-GB" u="sng">
                <a:solidFill>
                  <a:srgbClr val="0070C0"/>
                </a:solidFill>
                <a:latin typeface="Tempus Sans ITC"/>
              </a:rPr>
            </a:br>
            <a:r>
              <a:rPr lang="en-GB" sz="3600" b="1">
                <a:solidFill>
                  <a:srgbClr val="002060"/>
                </a:solidFill>
                <a:latin typeface="Tempus Sans ITC"/>
              </a:rPr>
              <a:t>Class Dojo</a:t>
            </a:r>
            <a:br>
              <a:rPr lang="en-GB" sz="3600">
                <a:latin typeface="Tempus Sans ITC"/>
              </a:rPr>
            </a:br>
            <a:r>
              <a:rPr lang="en-GB">
                <a:solidFill>
                  <a:srgbClr val="002060"/>
                </a:solidFill>
                <a:latin typeface="Tempus Sans ITC"/>
              </a:rPr>
              <a:t>Parents can see the reward points that your child earns in school and can directly message Mrs Walters via ClassDojo. School policy is that teachers cannot be contacted directly via ClassDojo.</a:t>
            </a:r>
            <a:endParaRPr lang="en-GB">
              <a:latin typeface="Tempus Sans ITC"/>
            </a:endParaRPr>
          </a:p>
        </p:txBody>
      </p:sp>
      <p:sp>
        <p:nvSpPr>
          <p:cNvPr id="3" name="Rectangle 2">
            <a:extLst>
              <a:ext uri="{FF2B5EF4-FFF2-40B4-BE49-F238E27FC236}">
                <a16:creationId xmlns:a16="http://schemas.microsoft.com/office/drawing/2014/main" id="{C21A10CF-EDFB-EB6E-FF4E-41FACF57F677}"/>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C0ECC54A-D627-0532-5CE1-B972011B49CB}"/>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B0464255-18F3-73D8-16E4-BA9A47120F79}"/>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6D56055D-5E2F-756F-17C0-906294D9B303}"/>
              </a:ext>
            </a:extLst>
          </p:cNvPr>
          <p:cNvPicPr>
            <a:picLocks noChangeAspect="1"/>
          </p:cNvPicPr>
          <p:nvPr/>
        </p:nvPicPr>
        <p:blipFill>
          <a:blip r:embed="rId5"/>
          <a:srcRect/>
          <a:stretch>
            <a:fillRect/>
          </a:stretch>
        </p:blipFill>
        <p:spPr>
          <a:xfrm>
            <a:off x="459017" y="493727"/>
            <a:ext cx="982028" cy="96494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Google Shape;140;p25">
            <a:extLst>
              <a:ext uri="{FF2B5EF4-FFF2-40B4-BE49-F238E27FC236}">
                <a16:creationId xmlns:a16="http://schemas.microsoft.com/office/drawing/2014/main" id="{E55553B0-2F37-6936-B782-A5183605116D}"/>
              </a:ext>
            </a:extLst>
          </p:cNvPr>
          <p:cNvSpPr txBox="1">
            <a:spLocks noGrp="1"/>
          </p:cNvSpPr>
          <p:nvPr>
            <p:ph type="ctrTitle"/>
          </p:nvPr>
        </p:nvSpPr>
        <p:spPr>
          <a:xfrm>
            <a:off x="489716" y="2546067"/>
            <a:ext cx="11185355" cy="3822399"/>
          </a:xfrm>
        </p:spPr>
        <p:txBody>
          <a:bodyPr anchorCtr="0"/>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r>
              <a:rPr lang="en-GB" sz="3733" b="1" u="sng">
                <a:solidFill>
                  <a:srgbClr val="002060"/>
                </a:solidFill>
                <a:latin typeface="Tempus Sans ITC"/>
              </a:rPr>
              <a:t>Keeping in Touch</a:t>
            </a:r>
          </a:p>
          <a:p>
            <a:pPr lvl="0" algn="l"/>
            <a:endParaRPr lang="en-GB" sz="2400">
              <a:solidFill>
                <a:srgbClr val="002060"/>
              </a:solidFill>
              <a:latin typeface="Tempus Sans ITC"/>
            </a:endParaRPr>
          </a:p>
          <a:p>
            <a:pPr lvl="0" algn="l"/>
            <a:r>
              <a:rPr lang="en-GB" sz="3067" b="1">
                <a:solidFill>
                  <a:srgbClr val="002060"/>
                </a:solidFill>
                <a:latin typeface="Tempus Sans ITC"/>
              </a:rPr>
              <a:t>Headteacher email address</a:t>
            </a:r>
          </a:p>
          <a:p>
            <a:pPr lvl="0" algn="l"/>
            <a:r>
              <a:rPr lang="en-GB" sz="2133">
                <a:solidFill>
                  <a:srgbClr val="002060"/>
                </a:solidFill>
                <a:latin typeface="Tempus Sans ITC"/>
              </a:rPr>
              <a:t>If there is a query or concern that you feel cannot be addressed by the class teacher, please email Mrs Walters to arrange to discuss this further.</a:t>
            </a:r>
            <a:br>
              <a:rPr lang="en-GB" sz="2133">
                <a:solidFill>
                  <a:srgbClr val="002060"/>
                </a:solidFill>
                <a:latin typeface="Tempus Sans ITC"/>
              </a:rPr>
            </a:br>
            <a:br>
              <a:rPr lang="en-GB" sz="2133">
                <a:solidFill>
                  <a:srgbClr val="002060"/>
                </a:solidFill>
                <a:latin typeface="Tempus Sans ITC"/>
              </a:rPr>
            </a:br>
            <a:r>
              <a:rPr lang="en-GB" sz="3200" b="1">
                <a:solidFill>
                  <a:srgbClr val="002060"/>
                </a:solidFill>
                <a:latin typeface="Tempus Sans ITC"/>
              </a:rPr>
              <a:t>School Office</a:t>
            </a:r>
            <a:br>
              <a:rPr lang="en-GB" sz="3200" b="1">
                <a:solidFill>
                  <a:srgbClr val="002060"/>
                </a:solidFill>
                <a:latin typeface="Tempus Sans ITC"/>
              </a:rPr>
            </a:br>
            <a:r>
              <a:rPr lang="en-GB" sz="2133">
                <a:solidFill>
                  <a:srgbClr val="002060"/>
                </a:solidFill>
                <a:latin typeface="Tempus Sans ITC"/>
              </a:rPr>
              <a:t>If you need to inform us that you child is absent from school or you have an urgent message, please contact Miss Carter in the office. </a:t>
            </a:r>
            <a:br>
              <a:rPr lang="en-GB" sz="2133">
                <a:solidFill>
                  <a:srgbClr val="002060"/>
                </a:solidFill>
                <a:latin typeface="Tempus Sans ITC"/>
              </a:rPr>
            </a:br>
            <a:br>
              <a:rPr lang="en-GB" sz="2133">
                <a:solidFill>
                  <a:srgbClr val="002060"/>
                </a:solidFill>
                <a:latin typeface="Tempus Sans ITC"/>
              </a:rPr>
            </a:br>
            <a:r>
              <a:rPr lang="en-GB" sz="2133">
                <a:solidFill>
                  <a:srgbClr val="002060"/>
                </a:solidFill>
                <a:latin typeface="Tempus Sans ITC"/>
              </a:rPr>
              <a:t>Telephone Number: (01685) 871520</a:t>
            </a:r>
            <a:br>
              <a:rPr lang="en-GB" sz="2133">
                <a:solidFill>
                  <a:srgbClr val="002060"/>
                </a:solidFill>
                <a:latin typeface="Tempus Sans ITC"/>
              </a:rPr>
            </a:br>
            <a:r>
              <a:rPr lang="en-GB" sz="2133">
                <a:solidFill>
                  <a:srgbClr val="002060"/>
                </a:solidFill>
                <a:latin typeface="Tempus Sans ITC"/>
              </a:rPr>
              <a:t>Email address: admin@aberdaretownciwprimary.rctcbc.cymru</a:t>
            </a:r>
            <a:br>
              <a:rPr lang="en-GB" sz="2133">
                <a:solidFill>
                  <a:srgbClr val="002060"/>
                </a:solidFill>
                <a:latin typeface="Tempus Sans ITC"/>
              </a:rPr>
            </a:br>
            <a:br>
              <a:rPr lang="en-GB" sz="2133">
                <a:latin typeface="Tempus Sans ITC"/>
              </a:rPr>
            </a:br>
            <a:endParaRPr lang="en-GB" sz="2133">
              <a:solidFill>
                <a:srgbClr val="002060"/>
              </a:solidFill>
              <a:latin typeface="Tempus Sans ITC"/>
            </a:endParaRPr>
          </a:p>
        </p:txBody>
      </p:sp>
      <p:sp>
        <p:nvSpPr>
          <p:cNvPr id="3" name="Rectangle 2">
            <a:extLst>
              <a:ext uri="{FF2B5EF4-FFF2-40B4-BE49-F238E27FC236}">
                <a16:creationId xmlns:a16="http://schemas.microsoft.com/office/drawing/2014/main" id="{26B53574-679C-0190-72B6-0A06F247603E}"/>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4B26D14D-8606-7E50-8A72-2AAA568EDB9D}"/>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7AAEE85B-4544-A436-12AE-3661E42CCF4B}"/>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BECC0983-120E-5D9C-9B46-5E93313B8DC0}"/>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Google Shape;148;p26">
            <a:extLst>
              <a:ext uri="{FF2B5EF4-FFF2-40B4-BE49-F238E27FC236}">
                <a16:creationId xmlns:a16="http://schemas.microsoft.com/office/drawing/2014/main" id="{4939122F-46A8-6719-DA3C-C557E6FC8227}"/>
              </a:ext>
            </a:extLst>
          </p:cNvPr>
          <p:cNvSpPr txBox="1">
            <a:spLocks noGrp="1"/>
          </p:cNvSpPr>
          <p:nvPr>
            <p:ph type="ctrTitle"/>
          </p:nvPr>
        </p:nvSpPr>
        <p:spPr>
          <a:xfrm>
            <a:off x="461092" y="607645"/>
            <a:ext cx="11394916" cy="5460130"/>
          </a:xfrm>
        </p:spPr>
        <p:txBody>
          <a:bodyPr anchorCtr="0">
            <a:norm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lgn="ctr"/>
            <a:r>
              <a:rPr lang="en-GB" sz="4000" b="1" u="sng">
                <a:solidFill>
                  <a:srgbClr val="002060"/>
                </a:solidFill>
                <a:latin typeface="Tempus Sans ITC"/>
              </a:rPr>
              <a:t>Homework and Support</a:t>
            </a:r>
            <a:endParaRPr lang="en-GB" sz="5400" u="sng">
              <a:solidFill>
                <a:srgbClr val="002060"/>
              </a:solidFill>
              <a:latin typeface="Tempus Sans ITC"/>
            </a:endParaRPr>
          </a:p>
          <a:p>
            <a:pPr lvl="0" algn="l"/>
            <a:endParaRPr lang="en-GB" sz="2800">
              <a:solidFill>
                <a:srgbClr val="002060"/>
              </a:solidFill>
              <a:latin typeface="Tempus Sans ITC"/>
            </a:endParaRPr>
          </a:p>
          <a:p>
            <a:pPr lvl="0" algn="l"/>
            <a:r>
              <a:rPr lang="en-GB">
                <a:solidFill>
                  <a:srgbClr val="002060"/>
                </a:solidFill>
                <a:latin typeface="Tempus Sans ITC"/>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GB" dirty="0">
                <a:latin typeface="Tempus Sans ITC"/>
              </a:rPr>
            </a:br>
            <a:br>
              <a:rPr lang="en-GB" dirty="0">
                <a:latin typeface="Tempus Sans ITC"/>
              </a:rPr>
            </a:br>
            <a:r>
              <a:rPr lang="en-GB">
                <a:solidFill>
                  <a:srgbClr val="002060"/>
                </a:solidFill>
                <a:latin typeface="Tempus Sans ITC"/>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GB">
              <a:latin typeface="Tempus Sans ITC"/>
            </a:endParaRPr>
          </a:p>
        </p:txBody>
      </p:sp>
      <p:sp>
        <p:nvSpPr>
          <p:cNvPr id="3" name="Rectangle 2">
            <a:extLst>
              <a:ext uri="{FF2B5EF4-FFF2-40B4-BE49-F238E27FC236}">
                <a16:creationId xmlns:a16="http://schemas.microsoft.com/office/drawing/2014/main" id="{04E5BE6F-B93B-4BEA-527B-2AA066EB6DC5}"/>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AE1C7A62-7DB3-E744-FA2C-D0AE1021601A}"/>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84A8FC09-2D7C-03F3-4011-34D85C518AA7}"/>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6685B7E4-DBA4-B433-AF82-5D387EF52BED}"/>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Google Shape;148;p26">
            <a:extLst>
              <a:ext uri="{FF2B5EF4-FFF2-40B4-BE49-F238E27FC236}">
                <a16:creationId xmlns:a16="http://schemas.microsoft.com/office/drawing/2014/main" id="{B28CFD1F-B58C-1821-DE10-7D3B93D83212}"/>
              </a:ext>
            </a:extLst>
          </p:cNvPr>
          <p:cNvSpPr txBox="1">
            <a:spLocks noGrp="1"/>
          </p:cNvSpPr>
          <p:nvPr>
            <p:ph type="ctrTitle"/>
          </p:nvPr>
        </p:nvSpPr>
        <p:spPr>
          <a:xfrm>
            <a:off x="415600" y="1688093"/>
            <a:ext cx="11360797" cy="3822399"/>
          </a:xfrm>
        </p:spPr>
        <p:txBody>
          <a:bodyPr vert="horz" lIns="91440" tIns="45720" rIns="91440" bIns="45720" rtlCol="0" anchor="b" anchorCtr="0">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endParaRPr lang="en-GB" sz="2400">
              <a:solidFill>
                <a:srgbClr val="002060"/>
              </a:solidFill>
              <a:latin typeface="Tempus Sans ITC"/>
            </a:endParaRPr>
          </a:p>
          <a:p>
            <a:pPr lvl="0" algn="l"/>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br>
              <a:rPr lang="en-GB" sz="2100" dirty="0">
                <a:latin typeface="Tempus Sans ITC"/>
              </a:rPr>
            </a:br>
            <a:endParaRPr lang="en-GB" sz="2400">
              <a:latin typeface="Tempus Sans ITC"/>
            </a:endParaRPr>
          </a:p>
        </p:txBody>
      </p:sp>
      <p:sp>
        <p:nvSpPr>
          <p:cNvPr id="3" name="Rectangle 2">
            <a:extLst>
              <a:ext uri="{FF2B5EF4-FFF2-40B4-BE49-F238E27FC236}">
                <a16:creationId xmlns:a16="http://schemas.microsoft.com/office/drawing/2014/main" id="{734D6D59-17B2-1116-26E2-71F585CB043F}"/>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A1438B67-FBC9-C023-6674-5022D2E7FF8D}"/>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DB2D85E3-D745-4CF3-83C4-D28C895A039D}"/>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C1DDDE52-D87A-606D-13AA-25FDEB24511F}"/>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pic>
        <p:nvPicPr>
          <p:cNvPr id="7" name="Picture 2" descr="It'll All Be Over by Christmas at Dylan Thomas Theatre event tickets from  TicketSource">
            <a:extLst>
              <a:ext uri="{FF2B5EF4-FFF2-40B4-BE49-F238E27FC236}">
                <a16:creationId xmlns:a16="http://schemas.microsoft.com/office/drawing/2014/main" id="{BD97803C-C852-84C9-D968-C1971B643DAF}"/>
              </a:ext>
            </a:extLst>
          </p:cNvPr>
          <p:cNvPicPr>
            <a:picLocks noChangeAspect="1"/>
          </p:cNvPicPr>
          <p:nvPr/>
        </p:nvPicPr>
        <p:blipFill>
          <a:blip r:embed="rId4"/>
          <a:srcRect/>
          <a:stretch>
            <a:fillRect/>
          </a:stretch>
        </p:blipFill>
        <p:spPr>
          <a:xfrm>
            <a:off x="1579022" y="1347508"/>
            <a:ext cx="3259737" cy="4905512"/>
          </a:xfrm>
          <a:prstGeom prst="rect">
            <a:avLst/>
          </a:prstGeom>
          <a:noFill/>
          <a:ln cap="flat">
            <a:noFill/>
          </a:ln>
        </p:spPr>
      </p:pic>
      <p:sp>
        <p:nvSpPr>
          <p:cNvPr id="8" name="TextBox 8">
            <a:extLst>
              <a:ext uri="{FF2B5EF4-FFF2-40B4-BE49-F238E27FC236}">
                <a16:creationId xmlns:a16="http://schemas.microsoft.com/office/drawing/2014/main" id="{4562A48F-2D2E-DD8B-6A79-63634FE27AFC}"/>
              </a:ext>
            </a:extLst>
          </p:cNvPr>
          <p:cNvSpPr txBox="1"/>
          <p:nvPr/>
        </p:nvSpPr>
        <p:spPr>
          <a:xfrm>
            <a:off x="5256690" y="1688092"/>
            <a:ext cx="6733215" cy="3123932"/>
          </a:xfrm>
          <a:prstGeom prst="rect">
            <a:avLst/>
          </a:prstGeom>
          <a:noFill/>
          <a:ln cap="flat">
            <a:noFill/>
          </a:ln>
        </p:spPr>
        <p:txBody>
          <a:bodyPr vert="horz" wrap="square" lIns="121920" tIns="60960" rIns="121920" bIns="60960" anchor="t" anchorCtr="0" compatLnSpc="1">
            <a:sp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algn="ctr">
              <a:defRPr sz="1800" b="0" i="0" u="none" strike="noStrike" kern="0" cap="none" spc="0" baseline="0">
                <a:solidFill>
                  <a:srgbClr val="000000"/>
                </a:solidFill>
                <a:uFillTx/>
              </a:defRPr>
            </a:pPr>
            <a:r>
              <a:rPr lang="en-GB" sz="3300" b="1" u="sng">
                <a:solidFill>
                  <a:srgbClr val="002060"/>
                </a:solidFill>
                <a:latin typeface="Tempus Sans ITC"/>
              </a:rPr>
              <a:t>School Trip</a:t>
            </a:r>
            <a:endParaRPr lang="en-GB" sz="3300">
              <a:solidFill>
                <a:srgbClr val="000000"/>
              </a:solidFill>
              <a:latin typeface="Tempus Sans ITC"/>
            </a:endParaRPr>
          </a:p>
          <a:p>
            <a:pPr>
              <a:defRPr sz="1800" b="0" i="0" u="none" strike="noStrike" kern="0" cap="none" spc="0" baseline="0">
                <a:solidFill>
                  <a:srgbClr val="000000"/>
                </a:solidFill>
                <a:uFillTx/>
              </a:defRPr>
            </a:pPr>
            <a:endParaRPr lang="en-GB" dirty="0">
              <a:solidFill>
                <a:srgbClr val="000000"/>
              </a:solidFill>
              <a:latin typeface="Calibri"/>
              <a:ea typeface="Calibri"/>
              <a:cs typeface="Calibri"/>
            </a:endParaRPr>
          </a:p>
          <a:p>
            <a:pPr marL="0" marR="0" lvl="0" indent="0" algn="l" defTabSz="1219170">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Wednesday 21</a:t>
            </a:r>
            <a:r>
              <a:rPr lang="en-GB" sz="2400" b="0" i="0" u="none" strike="noStrike" kern="1200" cap="none" spc="0" baseline="30000">
                <a:solidFill>
                  <a:srgbClr val="000000"/>
                </a:solidFill>
                <a:uFillTx/>
                <a:latin typeface="Calibri"/>
              </a:rPr>
              <a:t>st</a:t>
            </a:r>
            <a:r>
              <a:rPr lang="en-GB" sz="2400" b="0" i="0" u="none" strike="noStrike" kern="1200" cap="none" spc="0" baseline="0">
                <a:solidFill>
                  <a:srgbClr val="000000"/>
                </a:solidFill>
                <a:uFillTx/>
                <a:latin typeface="Calibri"/>
              </a:rPr>
              <a:t> October </a:t>
            </a:r>
            <a:endParaRPr lang="en-GB"/>
          </a:p>
          <a:p>
            <a:pPr marL="0" marR="0" lvl="0" indent="0" algn="l"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a:p>
            <a:pPr marL="380365" marR="0" lvl="0" indent="-380365" algn="l" defTabSz="121917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Two museum workshops linked to WW2. </a:t>
            </a:r>
            <a:endParaRPr lang="en-GB" sz="2400" b="0" i="0" u="none" strike="noStrike" kern="1200" cap="none" spc="0" baseline="0">
              <a:solidFill>
                <a:srgbClr val="000000"/>
              </a:solidFill>
              <a:uFillTx/>
              <a:latin typeface="Calibri"/>
              <a:ea typeface="Calibri"/>
              <a:cs typeface="Calibri"/>
            </a:endParaRPr>
          </a:p>
          <a:p>
            <a:pPr marL="380365" marR="0" lvl="0" indent="-380365" algn="l" defTabSz="121917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Performance in Dylan Thomas Theatre, Swansea.</a:t>
            </a:r>
            <a:endParaRPr lang="en-GB" sz="2400" b="0" i="0" u="none" strike="noStrike" kern="1200" cap="none" spc="0" baseline="0">
              <a:solidFill>
                <a:srgbClr val="000000"/>
              </a:solidFill>
              <a:uFillTx/>
              <a:latin typeface="Calibri"/>
              <a:ea typeface="Calibri"/>
              <a:cs typeface="Calibri"/>
            </a:endParaRPr>
          </a:p>
          <a:p>
            <a:pPr marL="0" marR="0" lvl="0" indent="0" algn="l"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a:p>
            <a:pPr marL="0" marR="0" lvl="0" indent="0" algn="l"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£15 RCT pay online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Google Shape;161;p28">
            <a:extLst>
              <a:ext uri="{FF2B5EF4-FFF2-40B4-BE49-F238E27FC236}">
                <a16:creationId xmlns:a16="http://schemas.microsoft.com/office/drawing/2014/main" id="{9DA53EAA-DF6B-4283-8109-BFDEDC5454CC}"/>
              </a:ext>
            </a:extLst>
          </p:cNvPr>
          <p:cNvSpPr txBox="1">
            <a:spLocks noGrp="1"/>
          </p:cNvSpPr>
          <p:nvPr>
            <p:ph type="ctrTitle"/>
          </p:nvPr>
        </p:nvSpPr>
        <p:spPr>
          <a:xfrm>
            <a:off x="339401" y="2007450"/>
            <a:ext cx="11475097" cy="2865729"/>
          </a:xfrm>
        </p:spPr>
        <p:txBody>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lvl="0"/>
            <a:r>
              <a:rPr lang="en-GB" sz="3733" b="1" u="sng">
                <a:solidFill>
                  <a:srgbClr val="002060"/>
                </a:solidFill>
                <a:latin typeface="Tempus Sans ITC"/>
              </a:rPr>
              <a:t>Questions</a:t>
            </a:r>
            <a:br>
              <a:rPr lang="en-GB" sz="3733" b="1" u="sng">
                <a:solidFill>
                  <a:srgbClr val="002060"/>
                </a:solidFill>
                <a:latin typeface="Tempus Sans ITC"/>
              </a:rPr>
            </a:br>
            <a:br>
              <a:rPr lang="en-GB" sz="3733" b="1" u="sng">
                <a:latin typeface="Tempus Sans ITC"/>
              </a:rPr>
            </a:br>
            <a:r>
              <a:rPr lang="en-GB" sz="2133">
                <a:solidFill>
                  <a:srgbClr val="002060"/>
                </a:solidFill>
                <a:latin typeface="Tempus Sans ITC"/>
              </a:rPr>
              <a:t>If you have any queries or concerns please stay behind after the presentation and take the opportunity to introduce yourself to your child's class teacher. They will be happy to help you.</a:t>
            </a:r>
            <a:br>
              <a:rPr lang="en-GB" sz="2133">
                <a:solidFill>
                  <a:srgbClr val="002060"/>
                </a:solidFill>
                <a:latin typeface="Tempus Sans ITC"/>
              </a:rPr>
            </a:br>
            <a:br>
              <a:rPr lang="en-GB" sz="2133">
                <a:solidFill>
                  <a:srgbClr val="002060"/>
                </a:solidFill>
                <a:latin typeface="Tempus Sans ITC"/>
              </a:rPr>
            </a:br>
            <a:br>
              <a:rPr lang="en-GB" sz="2133">
                <a:solidFill>
                  <a:srgbClr val="002060"/>
                </a:solidFill>
                <a:latin typeface="Tempus Sans ITC"/>
              </a:rPr>
            </a:br>
            <a:r>
              <a:rPr lang="en-GB" sz="2133">
                <a:solidFill>
                  <a:srgbClr val="002060"/>
                </a:solidFill>
                <a:latin typeface="Tempus Sans ITC"/>
              </a:rPr>
              <a:t>Many thanks for your time.</a:t>
            </a:r>
          </a:p>
          <a:p>
            <a:pPr lvl="0"/>
            <a:endParaRPr lang="en-GB" sz="2133">
              <a:solidFill>
                <a:srgbClr val="002060"/>
              </a:solidFill>
              <a:latin typeface="Tempus Sans ITC"/>
            </a:endParaRPr>
          </a:p>
          <a:p>
            <a:pPr lvl="0"/>
            <a:endParaRPr lang="en-GB" sz="2133">
              <a:solidFill>
                <a:srgbClr val="002060"/>
              </a:solidFill>
              <a:latin typeface="Tempus Sans ITC"/>
            </a:endParaRPr>
          </a:p>
        </p:txBody>
      </p:sp>
      <p:sp>
        <p:nvSpPr>
          <p:cNvPr id="3" name="Rectangle 2">
            <a:extLst>
              <a:ext uri="{FF2B5EF4-FFF2-40B4-BE49-F238E27FC236}">
                <a16:creationId xmlns:a16="http://schemas.microsoft.com/office/drawing/2014/main" id="{1659E8C3-70E6-18F2-D99C-1A244E9F244B}"/>
              </a:ext>
            </a:extLst>
          </p:cNvPr>
          <p:cNvSpPr/>
          <p:nvPr/>
        </p:nvSpPr>
        <p:spPr>
          <a:xfrm>
            <a:off x="112763" y="137562"/>
            <a:ext cx="11949708" cy="66102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4" name="Rectangle 4">
            <a:extLst>
              <a:ext uri="{FF2B5EF4-FFF2-40B4-BE49-F238E27FC236}">
                <a16:creationId xmlns:a16="http://schemas.microsoft.com/office/drawing/2014/main" id="{A46DECE3-BD52-E4E7-2AD3-344D7C5C3A8A}"/>
              </a:ext>
            </a:extLst>
          </p:cNvPr>
          <p:cNvSpPr/>
          <p:nvPr/>
        </p:nvSpPr>
        <p:spPr>
          <a:xfrm>
            <a:off x="198498" y="232806"/>
            <a:ext cx="11787773" cy="6419745"/>
          </a:xfrm>
          <a:prstGeom prst="rect">
            <a:avLst/>
          </a:prstGeom>
          <a:noFill/>
          <a:ln w="28575" cap="flat">
            <a:solidFill>
              <a:srgbClr val="0070C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sp>
        <p:nvSpPr>
          <p:cNvPr id="5" name="Rectangle 6">
            <a:extLst>
              <a:ext uri="{FF2B5EF4-FFF2-40B4-BE49-F238E27FC236}">
                <a16:creationId xmlns:a16="http://schemas.microsoft.com/office/drawing/2014/main" id="{9E847C2F-C5BD-C736-925D-23A304CDDFA7}"/>
              </a:ext>
            </a:extLst>
          </p:cNvPr>
          <p:cNvSpPr/>
          <p:nvPr/>
        </p:nvSpPr>
        <p:spPr>
          <a:xfrm>
            <a:off x="336475" y="390339"/>
            <a:ext cx="11515015" cy="6076359"/>
          </a:xfrm>
          <a:prstGeom prst="rect">
            <a:avLst/>
          </a:prstGeom>
          <a:noFill/>
          <a:ln w="57150" cap="flat">
            <a:solidFill>
              <a:srgbClr val="FF0000"/>
            </a:solidFill>
            <a:prstDash val="solid"/>
            <a:miter/>
          </a:ln>
        </p:spPr>
        <p:txBody>
          <a:bodyPr vert="horz" wrap="square" lIns="121920" tIns="60960" rIns="121920" bIns="60960" anchor="ctr" anchorCtr="1" compatLnSpc="1">
            <a:noAutofit/>
          </a:bodyPr>
          <a:ls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pPr marL="0" marR="0" lvl="0" indent="0" algn="ctr" defTabSz="121917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67" b="0" i="0" u="none" strike="noStrike" kern="0" cap="none" spc="0" baseline="0">
              <a:solidFill>
                <a:srgbClr val="FFFFFF"/>
              </a:solidFill>
              <a:uFillTx/>
              <a:latin typeface="Arial"/>
            </a:endParaRPr>
          </a:p>
        </p:txBody>
      </p:sp>
      <p:pic>
        <p:nvPicPr>
          <p:cNvPr id="6" name="Picture 2" descr="Logo">
            <a:extLst>
              <a:ext uri="{FF2B5EF4-FFF2-40B4-BE49-F238E27FC236}">
                <a16:creationId xmlns:a16="http://schemas.microsoft.com/office/drawing/2014/main" id="{887604DB-D7EF-E8E5-CFE6-15DED8B3F45E}"/>
              </a:ext>
            </a:extLst>
          </p:cNvPr>
          <p:cNvPicPr>
            <a:picLocks noChangeAspect="1"/>
          </p:cNvPicPr>
          <p:nvPr/>
        </p:nvPicPr>
        <p:blipFill>
          <a:blip r:embed="rId3"/>
          <a:srcRect/>
          <a:stretch>
            <a:fillRect/>
          </a:stretch>
        </p:blipFill>
        <p:spPr>
          <a:xfrm>
            <a:off x="459017" y="493727"/>
            <a:ext cx="982028" cy="964948"/>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1458</Words>
  <Application>Microsoft Office PowerPoint</Application>
  <PresentationFormat>Widescreen</PresentationFormat>
  <Paragraphs>90</Paragraphs>
  <Slides>17</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Aptos</vt:lpstr>
      <vt:lpstr>Aptos Display</vt:lpstr>
      <vt:lpstr>Arial</vt:lpstr>
      <vt:lpstr>Calibri</vt:lpstr>
      <vt:lpstr>Comic Sans MS</vt:lpstr>
      <vt:lpstr>Tempus Sans ITC</vt:lpstr>
      <vt:lpstr>Office Theme</vt:lpstr>
      <vt:lpstr>PowerPoint Presentation</vt:lpstr>
      <vt:lpstr>Croeso i Owls  Blwyddyn 6 </vt:lpstr>
      <vt:lpstr> Staff in Progression Step 3  (Year 4, Year 5 and Year 6)  Teachers: Mrs Palmer, Mrs Hamlin, Mrs Manning, and Miss Hipkiss  Teaching Assistants: Mrs Samuel, Mrs Pittard  Other Support Staff/Teachers: Miss Edmunds </vt:lpstr>
      <vt:lpstr>PowerPoint Presentation</vt:lpstr>
      <vt:lpstr>PowerPoint Presentation</vt:lpstr>
      <vt:lpstr>PowerPoint Presentation</vt:lpstr>
      <vt:lpstr>PowerPoint Presentation</vt:lpstr>
      <vt:lpstr>Inquiry Based Learning  Autumn Term: Is conflict avoidable?  Spring Term: In what ways can we be influenced by film and digital media?  Summer Term: How can forces and energy help us in our day-to-day lives?</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this term this will be swimming lessons on a Monday and rugby on a Thursday.</vt:lpstr>
      <vt:lpstr>What should my child bring to school?   Snack Children may either bring their own healthy snack to eat mid morning.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 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Reading Books Please bring this into school EVERY DAY and please practice reading together at home.  Reading at home every week is essential - a little every day goes a long way! </vt:lpstr>
      <vt:lpstr>Keeping in Touch   Teacher email addresses I can be contacted via hipkissd@hwbcymru.net.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Miss Carter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            </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Rachel</dc:creator>
  <cp:lastModifiedBy>R Charles (Aberdare Town CiW Primary School)</cp:lastModifiedBy>
  <cp:revision>39</cp:revision>
  <dcterms:created xsi:type="dcterms:W3CDTF">2026-10-23T15:20:39Z</dcterms:created>
  <dcterms:modified xsi:type="dcterms:W3CDTF">2026-10-23T15:28:27Z</dcterms:modified>
</cp:coreProperties>
</file>